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6"/>
  </p:notesMasterIdLst>
  <p:sldIdLst>
    <p:sldId id="256" r:id="rId2"/>
    <p:sldId id="477" r:id="rId3"/>
    <p:sldId id="478" r:id="rId4"/>
    <p:sldId id="448" r:id="rId5"/>
    <p:sldId id="479" r:id="rId6"/>
    <p:sldId id="1255" r:id="rId7"/>
    <p:sldId id="1257" r:id="rId8"/>
    <p:sldId id="449" r:id="rId9"/>
    <p:sldId id="1252" r:id="rId10"/>
    <p:sldId id="450" r:id="rId11"/>
    <p:sldId id="1060" r:id="rId12"/>
    <p:sldId id="1253" r:id="rId13"/>
    <p:sldId id="1254" r:id="rId14"/>
    <p:sldId id="1258" r:id="rId15"/>
    <p:sldId id="1259" r:id="rId16"/>
    <p:sldId id="1263" r:id="rId17"/>
    <p:sldId id="1264" r:id="rId18"/>
    <p:sldId id="1265" r:id="rId19"/>
    <p:sldId id="1260" r:id="rId20"/>
    <p:sldId id="1261" r:id="rId21"/>
    <p:sldId id="1262" r:id="rId22"/>
    <p:sldId id="452" r:id="rId23"/>
    <p:sldId id="495" r:id="rId24"/>
    <p:sldId id="1268" r:id="rId25"/>
    <p:sldId id="1269" r:id="rId26"/>
    <p:sldId id="453" r:id="rId27"/>
    <p:sldId id="1266" r:id="rId28"/>
    <p:sldId id="454" r:id="rId29"/>
    <p:sldId id="455" r:id="rId30"/>
    <p:sldId id="493" r:id="rId31"/>
    <p:sldId id="494" r:id="rId32"/>
    <p:sldId id="456" r:id="rId33"/>
    <p:sldId id="1267" r:id="rId34"/>
    <p:sldId id="905" r:id="rId35"/>
    <p:sldId id="458" r:id="rId36"/>
    <p:sldId id="459" r:id="rId37"/>
    <p:sldId id="460" r:id="rId38"/>
    <p:sldId id="483" r:id="rId39"/>
    <p:sldId id="1226" r:id="rId40"/>
    <p:sldId id="1251" r:id="rId41"/>
    <p:sldId id="461" r:id="rId42"/>
    <p:sldId id="489" r:id="rId43"/>
    <p:sldId id="462" r:id="rId44"/>
    <p:sldId id="463" r:id="rId45"/>
    <p:sldId id="488" r:id="rId46"/>
    <p:sldId id="490" r:id="rId47"/>
    <p:sldId id="464" r:id="rId48"/>
    <p:sldId id="480" r:id="rId49"/>
    <p:sldId id="481" r:id="rId50"/>
    <p:sldId id="482" r:id="rId51"/>
    <p:sldId id="491" r:id="rId52"/>
    <p:sldId id="492" r:id="rId53"/>
    <p:sldId id="465" r:id="rId54"/>
    <p:sldId id="447" r:id="rId5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477"/>
            <p14:sldId id="478"/>
            <p14:sldId id="448"/>
            <p14:sldId id="479"/>
            <p14:sldId id="1255"/>
            <p14:sldId id="1257"/>
            <p14:sldId id="449"/>
            <p14:sldId id="1252"/>
            <p14:sldId id="450"/>
            <p14:sldId id="1060"/>
            <p14:sldId id="1253"/>
            <p14:sldId id="1254"/>
            <p14:sldId id="1258"/>
            <p14:sldId id="1259"/>
            <p14:sldId id="1263"/>
            <p14:sldId id="1264"/>
            <p14:sldId id="1265"/>
            <p14:sldId id="1260"/>
            <p14:sldId id="1261"/>
            <p14:sldId id="1262"/>
            <p14:sldId id="452"/>
            <p14:sldId id="495"/>
            <p14:sldId id="1268"/>
            <p14:sldId id="1269"/>
            <p14:sldId id="453"/>
            <p14:sldId id="1266"/>
            <p14:sldId id="454"/>
            <p14:sldId id="455"/>
            <p14:sldId id="493"/>
            <p14:sldId id="494"/>
            <p14:sldId id="456"/>
            <p14:sldId id="1267"/>
            <p14:sldId id="905"/>
            <p14:sldId id="458"/>
            <p14:sldId id="459"/>
            <p14:sldId id="460"/>
            <p14:sldId id="483"/>
            <p14:sldId id="1226"/>
            <p14:sldId id="1251"/>
            <p14:sldId id="461"/>
            <p14:sldId id="489"/>
            <p14:sldId id="462"/>
            <p14:sldId id="463"/>
            <p14:sldId id="488"/>
            <p14:sldId id="490"/>
            <p14:sldId id="464"/>
            <p14:sldId id="480"/>
            <p14:sldId id="481"/>
            <p14:sldId id="482"/>
            <p14:sldId id="491"/>
            <p14:sldId id="492"/>
            <p14:sldId id="465"/>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62" d="100"/>
          <a:sy n="62" d="100"/>
        </p:scale>
        <p:origin x="1208" y="3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9/15/2019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s231n.github.io/neural-networks-3/#annealing-the-learning-rat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edium.com/@lipeng2/cyclical-learning-rates-for-training-neural-networks-4de755927d46"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loud.google.com/tpu/docs/inception-v3-advance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每次小批量样本的</a:t>
            </a:r>
            <a:r>
              <a:rPr lang="en-US" altLang="zh-CN" dirty="0"/>
              <a:t>µ B </a:t>
            </a:r>
            <a:r>
              <a:rPr lang="zh-CN" altLang="en-US" dirty="0"/>
              <a:t>和方差</a:t>
            </a:r>
            <a:r>
              <a:rPr lang="en-US" altLang="zh-CN" dirty="0"/>
              <a:t>σ 2</a:t>
            </a:r>
          </a:p>
          <a:p>
            <a:r>
              <a:rPr lang="en-US" altLang="zh-CN" dirty="0"/>
              <a:t>B </a:t>
            </a:r>
            <a:r>
              <a:rPr lang="zh-CN" altLang="en-US" dirty="0"/>
              <a:t>是净输入</a:t>
            </a:r>
            <a:r>
              <a:rPr lang="en-US" altLang="zh-CN" dirty="0"/>
              <a:t>z</a:t>
            </a:r>
          </a:p>
          <a:p>
            <a:r>
              <a:rPr lang="en-US" altLang="zh-CN" dirty="0"/>
              <a:t>(l) </a:t>
            </a:r>
            <a:r>
              <a:rPr lang="zh-CN" altLang="en-US" dirty="0"/>
              <a:t>的函数，而</a:t>
            </a:r>
          </a:p>
          <a:p>
            <a:r>
              <a:rPr lang="zh-CN" altLang="en-US" dirty="0"/>
              <a:t>不是常量。因此在计算参数梯度时需要考虑</a:t>
            </a:r>
            <a:r>
              <a:rPr lang="en-US" altLang="zh-CN" dirty="0"/>
              <a:t>µ B </a:t>
            </a:r>
            <a:r>
              <a:rPr lang="zh-CN" altLang="en-US" dirty="0"/>
              <a:t>和</a:t>
            </a:r>
            <a:r>
              <a:rPr lang="en-US" altLang="zh-CN" dirty="0"/>
              <a:t>σ 2</a:t>
            </a:r>
          </a:p>
          <a:p>
            <a:r>
              <a:rPr lang="en-US" altLang="zh-CN" dirty="0"/>
              <a:t>B </a:t>
            </a:r>
            <a:r>
              <a:rPr lang="zh-CN" altLang="en-US" dirty="0"/>
              <a:t>的影响。当训练完成时，用</a:t>
            </a:r>
          </a:p>
          <a:p>
            <a:r>
              <a:rPr lang="zh-CN" altLang="en-US" dirty="0"/>
              <a:t>整个数据集上的均值</a:t>
            </a:r>
            <a:r>
              <a:rPr lang="en-US" altLang="zh-CN" dirty="0"/>
              <a:t>µ</a:t>
            </a:r>
            <a:r>
              <a:rPr lang="zh-CN" altLang="en-US" dirty="0"/>
              <a:t>和方差</a:t>
            </a:r>
            <a:r>
              <a:rPr lang="en-US" altLang="zh-CN" dirty="0"/>
              <a:t>σ</a:t>
            </a:r>
            <a:r>
              <a:rPr lang="zh-CN" altLang="en-US" dirty="0"/>
              <a:t>来分别代替每次小批量样本的</a:t>
            </a:r>
            <a:r>
              <a:rPr lang="en-US" altLang="zh-CN" dirty="0"/>
              <a:t>µ B </a:t>
            </a:r>
            <a:r>
              <a:rPr lang="zh-CN" altLang="en-US" dirty="0"/>
              <a:t>和方差</a:t>
            </a:r>
            <a:r>
              <a:rPr lang="en-US" altLang="zh-CN" dirty="0"/>
              <a:t>σ 2</a:t>
            </a:r>
          </a:p>
          <a:p>
            <a:r>
              <a:rPr lang="en-US" altLang="zh-CN" dirty="0"/>
              <a:t>B </a:t>
            </a:r>
            <a:r>
              <a:rPr lang="zh-CN" altLang="en-US" dirty="0"/>
              <a:t>。在</a:t>
            </a:r>
          </a:p>
          <a:p>
            <a:r>
              <a:rPr lang="zh-CN" altLang="en-US" dirty="0"/>
              <a:t>实践中，</a:t>
            </a:r>
            <a:r>
              <a:rPr lang="en-US" altLang="zh-CN" dirty="0"/>
              <a:t>µ B </a:t>
            </a:r>
            <a:r>
              <a:rPr lang="zh-CN" altLang="en-US" dirty="0"/>
              <a:t>和</a:t>
            </a:r>
            <a:r>
              <a:rPr lang="en-US" altLang="zh-CN" dirty="0"/>
              <a:t>σ 2</a:t>
            </a:r>
          </a:p>
          <a:p>
            <a:r>
              <a:rPr lang="en-US" altLang="zh-CN" dirty="0"/>
              <a:t>B </a:t>
            </a:r>
            <a:r>
              <a:rPr lang="zh-CN" altLang="en-US" dirty="0"/>
              <a:t>也可以用移动平均来计算</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32</a:t>
            </a:fld>
            <a:endParaRPr lang="en-US" altLang="zh-CN"/>
          </a:p>
        </p:txBody>
      </p:sp>
    </p:spTree>
    <p:extLst>
      <p:ext uri="{BB962C8B-B14F-4D97-AF65-F5344CB8AC3E}">
        <p14:creationId xmlns:p14="http://schemas.microsoft.com/office/powerpoint/2010/main" val="3287190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39</a:t>
            </a:fld>
            <a:endParaRPr lang="en-US" altLang="zh-CN"/>
          </a:p>
        </p:txBody>
      </p:sp>
    </p:spTree>
    <p:extLst>
      <p:ext uri="{BB962C8B-B14F-4D97-AF65-F5344CB8AC3E}">
        <p14:creationId xmlns:p14="http://schemas.microsoft.com/office/powerpoint/2010/main" val="4231606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49</a:t>
            </a:fld>
            <a:endParaRPr lang="en-US" altLang="zh-CN"/>
          </a:p>
        </p:txBody>
      </p:sp>
    </p:spTree>
    <p:extLst>
      <p:ext uri="{BB962C8B-B14F-4D97-AF65-F5344CB8AC3E}">
        <p14:creationId xmlns:p14="http://schemas.microsoft.com/office/powerpoint/2010/main" val="327912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a:t>
            </a:fld>
            <a:endParaRPr lang="en-US" altLang="zh-CN"/>
          </a:p>
        </p:txBody>
      </p:sp>
    </p:spTree>
    <p:extLst>
      <p:ext uri="{BB962C8B-B14F-4D97-AF65-F5344CB8AC3E}">
        <p14:creationId xmlns:p14="http://schemas.microsoft.com/office/powerpoint/2010/main" val="371128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假设网络有</a:t>
            </a:r>
            <a:r>
              <a:rPr lang="en-US" altLang="zh-CN" dirty="0"/>
              <a:t>10,000</a:t>
            </a:r>
            <a:r>
              <a:rPr lang="zh-CN" altLang="en-US" dirty="0"/>
              <a:t>维参数，一个点在某一维上是局部最低点的概率为</a:t>
            </a:r>
            <a:r>
              <a:rPr lang="en-US" altLang="zh-CN" dirty="0"/>
              <a:t>p</a:t>
            </a:r>
            <a:r>
              <a:rPr lang="zh-CN" altLang="en-US" dirty="0"/>
              <a:t>，那</a:t>
            </a:r>
          </a:p>
          <a:p>
            <a:r>
              <a:rPr lang="zh-CN" altLang="en-US" dirty="0"/>
              <a:t>么在整个参数空间中，局部最优点的概率为</a:t>
            </a:r>
            <a:r>
              <a:rPr lang="en-US" altLang="zh-CN" dirty="0"/>
              <a:t>p 10,000 </a:t>
            </a:r>
            <a:r>
              <a:rPr lang="zh-CN" altLang="en-US" dirty="0"/>
              <a:t>，这种可能性非常小。也就</a:t>
            </a:r>
          </a:p>
          <a:p>
            <a:r>
              <a:rPr lang="zh-CN" altLang="en-US" dirty="0"/>
              <a:t>是说高维空间中，大部分梯度为</a:t>
            </a:r>
            <a:r>
              <a:rPr lang="en-US" altLang="zh-CN" dirty="0"/>
              <a:t>0</a:t>
            </a:r>
            <a:r>
              <a:rPr lang="zh-CN" altLang="en-US" dirty="0"/>
              <a:t>的点都是鞍点。</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137473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256538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α</a:t>
            </a:r>
            <a:r>
              <a:rPr lang="zh-CN" altLang="en-US" dirty="0"/>
              <a:t>是初始的学习率</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571268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Reduce 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p>
          <a:p>
            <a:r>
              <a:rPr lang="en-US" altLang="zh-CN" dirty="0">
                <a:hlinkClick r:id="rId3"/>
              </a:rPr>
              <a:t>http://cs231n.github.io/neural-networks-3/#annealing-the-learning-rate</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944091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https://medium.com/@lipeng2/cyclical-learning-rates-for-training-neural-networks-4de755927d46</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16</a:t>
            </a:fld>
            <a:endParaRPr lang="en-US" altLang="zh-CN"/>
          </a:p>
        </p:txBody>
      </p:sp>
    </p:spTree>
    <p:extLst>
      <p:ext uri="{BB962C8B-B14F-4D97-AF65-F5344CB8AC3E}">
        <p14:creationId xmlns:p14="http://schemas.microsoft.com/office/powerpoint/2010/main" val="638289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https://cloud.google.com/tpu/docs/inception-v3-advanced</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18</a:t>
            </a:fld>
            <a:endParaRPr lang="en-US" altLang="zh-CN"/>
          </a:p>
        </p:txBody>
      </p:sp>
    </p:spTree>
    <p:extLst>
      <p:ext uri="{BB962C8B-B14F-4D97-AF65-F5344CB8AC3E}">
        <p14:creationId xmlns:p14="http://schemas.microsoft.com/office/powerpoint/2010/main" val="363274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22</a:t>
            </a:fld>
            <a:endParaRPr lang="en-US" altLang="zh-CN"/>
          </a:p>
        </p:txBody>
      </p:sp>
    </p:spTree>
    <p:extLst>
      <p:ext uri="{BB962C8B-B14F-4D97-AF65-F5344CB8AC3E}">
        <p14:creationId xmlns:p14="http://schemas.microsoft.com/office/powerpoint/2010/main" val="283426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tmp"/></Relationships>
</file>

<file path=ppt/slides/_rels/slide11.xml.rels><?xml version="1.0" encoding="UTF-8" standalone="yes"?>
<Relationships xmlns="http://schemas.openxmlformats.org/package/2006/relationships"><Relationship Id="rId3" Type="http://schemas.openxmlformats.org/officeDocument/2006/relationships/hyperlink" Target="http://ruder.io/optimizing-gradient-descent/index.html" TargetMode="External"/><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hyperlink" Target="https://medium.com/towards-data-science/types-of-optimization-algorithms-used-in-neural-networks-and-ways-to-optimize-gradient-95ae5d39529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openreview.net/pdf?id=B1Yy1BxCZ"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hyperlink" Target="https://arxiv.org/abs/1706.0267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quora.com/What-exactly-is-momentum-in-machine-learning" TargetMode="External"/><Relationship Id="rId2" Type="http://schemas.openxmlformats.org/officeDocument/2006/relationships/image" Target="../media/image25.tmp"/><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3.xml"/><Relationship Id="rId4" Type="http://schemas.openxmlformats.org/officeDocument/2006/relationships/image" Target="../media/image31.tmp"/></Relationships>
</file>

<file path=ppt/slides/_rels/slide2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3.gif"/></Relationships>
</file>

<file path=ppt/slides/_rels/slide23.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3.xml"/><Relationship Id="rId4" Type="http://schemas.openxmlformats.org/officeDocument/2006/relationships/image" Target="../media/image36.tm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tmp"/><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3.tmp"/><Relationship Id="rId4" Type="http://schemas.openxmlformats.org/officeDocument/2006/relationships/image" Target="../media/image42.tm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47.tmp"/><Relationship Id="rId3" Type="http://schemas.openxmlformats.org/officeDocument/2006/relationships/diagramLayout" Target="../diagrams/layout1.xml"/><Relationship Id="rId7" Type="http://schemas.openxmlformats.org/officeDocument/2006/relationships/image" Target="../media/image46.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3.xml"/><Relationship Id="rId5" Type="http://schemas.openxmlformats.org/officeDocument/2006/relationships/image" Target="../media/image49.tmp"/><Relationship Id="rId4" Type="http://schemas.openxmlformats.org/officeDocument/2006/relationships/image" Target="../media/image48.tmp"/></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29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4.tmp"/><Relationship Id="rId1" Type="http://schemas.openxmlformats.org/officeDocument/2006/relationships/slideLayout" Target="../slideLayouts/slideLayout3.xml"/><Relationship Id="rId4" Type="http://schemas.openxmlformats.org/officeDocument/2006/relationships/image" Target="../media/image55.tmp"/></Relationships>
</file>

<file path=ppt/slides/_rels/slide48.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mp"/></Relationships>
</file>

<file path=ppt/slides/_rels/slide50.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image" Target="../media/image59.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11.tmp"/><Relationship Id="rId4" Type="http://schemas.openxmlformats.org/officeDocument/2006/relationships/image" Target="../media/image10.tmp"/></Relationships>
</file>

<file path=ppt/slides/_rels/slide9.xml.rels><?xml version="1.0" encoding="UTF-8" standalone="yes"?>
<Relationships xmlns="http://schemas.openxmlformats.org/package/2006/relationships"><Relationship Id="rId3" Type="http://schemas.openxmlformats.org/officeDocument/2006/relationships/hyperlink" Target="https://www.jeremyjordan.me/nn-learning-rate/"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网络优化与正则化</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批量大小的影响</a:t>
            </a:r>
          </a:p>
        </p:txBody>
      </p:sp>
      <p:sp>
        <p:nvSpPr>
          <p:cNvPr id="4" name="矩形 3"/>
          <p:cNvSpPr/>
          <p:nvPr/>
        </p:nvSpPr>
        <p:spPr>
          <a:xfrm>
            <a:off x="1447800" y="5334000"/>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5" name="图片 4">
            <a:extLst>
              <a:ext uri="{FF2B5EF4-FFF2-40B4-BE49-F238E27FC236}">
                <a16:creationId xmlns:a16="http://schemas.microsoft.com/office/drawing/2014/main" id="{BD035467-8095-4458-A9CD-05E002C54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063" y="1729468"/>
            <a:ext cx="4160937" cy="3482282"/>
          </a:xfrm>
          <a:prstGeom prst="rect">
            <a:avLst/>
          </a:prstGeom>
        </p:spPr>
      </p:pic>
      <p:pic>
        <p:nvPicPr>
          <p:cNvPr id="6" name="图片 5">
            <a:extLst>
              <a:ext uri="{FF2B5EF4-FFF2-40B4-BE49-F238E27FC236}">
                <a16:creationId xmlns:a16="http://schemas.microsoft.com/office/drawing/2014/main" id="{C444E4C5-645D-456B-9CAA-FE521F5FF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400" y="1707000"/>
            <a:ext cx="4267200" cy="3444000"/>
          </a:xfrm>
          <a:prstGeom prst="rect">
            <a:avLst/>
          </a:prstGeom>
        </p:spPr>
      </p:pic>
    </p:spTree>
    <p:extLst>
      <p:ext uri="{BB962C8B-B14F-4D97-AF65-F5344CB8AC3E}">
        <p14:creationId xmlns:p14="http://schemas.microsoft.com/office/powerpoint/2010/main" val="395372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p>
        </p:txBody>
      </p:sp>
      <p:sp>
        <p:nvSpPr>
          <p:cNvPr id="3" name="内容占位符 2"/>
          <p:cNvSpPr>
            <a:spLocks noGrp="1"/>
          </p:cNvSpPr>
          <p:nvPr>
            <p:ph sz="quarter" idx="1"/>
          </p:nvPr>
        </p:nvSpPr>
        <p:spPr/>
        <p:txBody>
          <a:bodyPr/>
          <a:lstStyle/>
          <a:p>
            <a:r>
              <a:rPr lang="zh-CN" altLang="en-US" dirty="0"/>
              <a:t>标准的（小批量）梯度下降</a:t>
            </a:r>
            <a:endParaRPr lang="en-US" altLang="zh-CN" dirty="0"/>
          </a:p>
          <a:p>
            <a:r>
              <a:rPr lang="zh-CN" altLang="en-US" dirty="0"/>
              <a:t>学习率</a:t>
            </a:r>
            <a:endParaRPr lang="en-US" altLang="zh-CN" dirty="0"/>
          </a:p>
          <a:p>
            <a:pPr lvl="1"/>
            <a:r>
              <a:rPr lang="zh-CN" altLang="en-US" dirty="0"/>
              <a:t>学习率衰减</a:t>
            </a:r>
            <a:endParaRPr lang="en-US" altLang="zh-CN" dirty="0"/>
          </a:p>
          <a:p>
            <a:pPr lvl="1"/>
            <a:r>
              <a:rPr lang="en-US" altLang="zh-CN" dirty="0" err="1"/>
              <a:t>Adagrad</a:t>
            </a:r>
            <a:endParaRPr lang="en-US" altLang="zh-CN" dirty="0"/>
          </a:p>
          <a:p>
            <a:pPr lvl="1"/>
            <a:r>
              <a:rPr lang="en-US" altLang="zh-CN" dirty="0" err="1"/>
              <a:t>Adadelta</a:t>
            </a:r>
            <a:endParaRPr lang="en-US" altLang="zh-CN" dirty="0"/>
          </a:p>
          <a:p>
            <a:pPr lvl="1"/>
            <a:r>
              <a:rPr lang="en-US" altLang="zh-CN" dirty="0" err="1"/>
              <a:t>RMSprop</a:t>
            </a:r>
            <a:endParaRPr lang="en-US" altLang="zh-CN" dirty="0"/>
          </a:p>
          <a:p>
            <a:r>
              <a:rPr lang="zh-CN" altLang="en-US" dirty="0"/>
              <a:t>梯度</a:t>
            </a:r>
            <a:endParaRPr lang="en-US" altLang="zh-CN" dirty="0"/>
          </a:p>
          <a:p>
            <a:pPr lvl="1"/>
            <a:r>
              <a:rPr lang="en-US" altLang="zh-CN" dirty="0"/>
              <a:t>Momentum</a:t>
            </a:r>
          </a:p>
          <a:p>
            <a:pPr lvl="2"/>
            <a:r>
              <a:rPr lang="zh-CN" altLang="en-US" sz="2000" dirty="0"/>
              <a:t>计算负梯度的“加权移动平均”作为参数的更新方向</a:t>
            </a:r>
            <a:endParaRPr lang="en-US" altLang="zh-CN" dirty="0"/>
          </a:p>
          <a:p>
            <a:pPr lvl="1"/>
            <a:r>
              <a:rPr lang="en-US" altLang="zh-CN" dirty="0" err="1"/>
              <a:t>Nesterov</a:t>
            </a:r>
            <a:r>
              <a:rPr lang="en-US" altLang="zh-CN" dirty="0"/>
              <a:t> accelerated gradient</a:t>
            </a:r>
          </a:p>
          <a:p>
            <a:pPr lvl="1"/>
            <a:r>
              <a:rPr lang="zh-CN" altLang="en-US" dirty="0"/>
              <a:t>梯度截断</a:t>
            </a:r>
            <a:endParaRPr lang="en-US" altLang="zh-CN" dirty="0"/>
          </a:p>
        </p:txBody>
      </p:sp>
      <p:sp>
        <p:nvSpPr>
          <p:cNvPr id="4" name="矩形 3"/>
          <p:cNvSpPr/>
          <p:nvPr/>
        </p:nvSpPr>
        <p:spPr>
          <a:xfrm>
            <a:off x="3429000" y="188893"/>
            <a:ext cx="51816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3"/>
              </a:rPr>
              <a:t>An overview of gradient descent optimization algorithms</a:t>
            </a:r>
            <a:endParaRPr lang="en-US" altLang="zh-CN" sz="1400" dirty="0">
              <a:hlinkClick r:id="rId4"/>
            </a:endParaRPr>
          </a:p>
          <a:p>
            <a:pPr marL="342900" indent="-342900">
              <a:buFont typeface="+mj-lt"/>
              <a:buAutoNum type="arabicPeriod"/>
            </a:pPr>
            <a:r>
              <a:rPr lang="en-US" altLang="zh-CN" sz="1400" dirty="0">
                <a:hlinkClick r:id="rId4"/>
              </a:rPr>
              <a:t>Optimizing the Gradient Descent</a:t>
            </a:r>
            <a:endParaRPr lang="en-US" altLang="zh-CN" sz="1400" dirty="0"/>
          </a:p>
          <a:p>
            <a:endParaRPr lang="zh-CN" altLang="en-US" sz="1400" dirty="0"/>
          </a:p>
        </p:txBody>
      </p:sp>
      <p:sp>
        <p:nvSpPr>
          <p:cNvPr id="5" name="矩形 4"/>
          <p:cNvSpPr/>
          <p:nvPr/>
        </p:nvSpPr>
        <p:spPr>
          <a:xfrm>
            <a:off x="6462529" y="4275389"/>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2445988"/>
            <a:ext cx="2985457" cy="681785"/>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1129" y="4066896"/>
            <a:ext cx="2895600" cy="730363"/>
          </a:xfrm>
          <a:prstGeom prst="rect">
            <a:avLst/>
          </a:prstGeom>
        </p:spPr>
      </p:pic>
      <p:sp>
        <p:nvSpPr>
          <p:cNvPr id="8" name="矩形 7"/>
          <p:cNvSpPr/>
          <p:nvPr/>
        </p:nvSpPr>
        <p:spPr>
          <a:xfrm>
            <a:off x="6866214" y="3559018"/>
            <a:ext cx="1524000" cy="369332"/>
          </a:xfrm>
          <a:prstGeom prst="rect">
            <a:avLst/>
          </a:prstGeom>
        </p:spPr>
        <p:txBody>
          <a:bodyPr wrap="square">
            <a:spAutoFit/>
          </a:bodyPr>
          <a:lstStyle/>
          <a:p>
            <a:pPr lvl="1"/>
            <a:r>
              <a:rPr lang="en-US" altLang="zh-CN" dirty="0"/>
              <a:t>Adam</a:t>
            </a:r>
          </a:p>
        </p:txBody>
      </p:sp>
      <p:cxnSp>
        <p:nvCxnSpPr>
          <p:cNvPr id="10" name="直接箭头连接符 9"/>
          <p:cNvCxnSpPr>
            <a:stCxn id="6" idx="3"/>
          </p:cNvCxnSpPr>
          <p:nvPr/>
        </p:nvCxnSpPr>
        <p:spPr>
          <a:xfrm>
            <a:off x="5957257" y="2786881"/>
            <a:ext cx="876300" cy="7530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5776729" y="3863194"/>
            <a:ext cx="1056828" cy="56888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7363861" y="1840468"/>
            <a:ext cx="1107996" cy="369332"/>
          </a:xfrm>
          <a:prstGeom prst="rect">
            <a:avLst/>
          </a:prstGeom>
        </p:spPr>
        <p:txBody>
          <a:bodyPr wrap="none">
            <a:spAutoFit/>
          </a:bodyPr>
          <a:lstStyle/>
          <a:p>
            <a:r>
              <a:rPr lang="zh-CN" altLang="en-US" dirty="0">
                <a:solidFill>
                  <a:srgbClr val="FF0000"/>
                </a:solidFill>
              </a:rPr>
              <a:t>梯度方向</a:t>
            </a:r>
          </a:p>
        </p:txBody>
      </p:sp>
      <p:sp>
        <p:nvSpPr>
          <p:cNvPr id="17" name="矩形 16"/>
          <p:cNvSpPr/>
          <p:nvPr/>
        </p:nvSpPr>
        <p:spPr>
          <a:xfrm>
            <a:off x="5263897" y="1809329"/>
            <a:ext cx="1569660" cy="369332"/>
          </a:xfrm>
          <a:prstGeom prst="rect">
            <a:avLst/>
          </a:prstGeom>
        </p:spPr>
        <p:txBody>
          <a:bodyPr wrap="none">
            <a:spAutoFit/>
          </a:bodyPr>
          <a:lstStyle/>
          <a:p>
            <a:r>
              <a:rPr lang="zh-CN" altLang="en-US" dirty="0">
                <a:solidFill>
                  <a:srgbClr val="FF0000"/>
                </a:solidFill>
              </a:rPr>
              <a:t>实际更新方向</a:t>
            </a:r>
          </a:p>
        </p:txBody>
      </p:sp>
      <p:pic>
        <p:nvPicPr>
          <p:cNvPr id="18" name="图片 17" descr="屏幕剪辑"/>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2822" y="1281454"/>
            <a:ext cx="1790771" cy="565696"/>
          </a:xfrm>
          <a:prstGeom prst="rect">
            <a:avLst/>
          </a:prstGeom>
        </p:spPr>
      </p:pic>
    </p:spTree>
    <p:extLst>
      <p:ext uri="{BB962C8B-B14F-4D97-AF65-F5344CB8AC3E}">
        <p14:creationId xmlns:p14="http://schemas.microsoft.com/office/powerpoint/2010/main" val="39386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7F9D3-2235-427F-990D-DBDC84B57A94}"/>
              </a:ext>
            </a:extLst>
          </p:cNvPr>
          <p:cNvSpPr>
            <a:spLocks noGrp="1"/>
          </p:cNvSpPr>
          <p:nvPr>
            <p:ph type="title"/>
          </p:nvPr>
        </p:nvSpPr>
        <p:spPr/>
        <p:txBody>
          <a:bodyPr/>
          <a:lstStyle/>
          <a:p>
            <a:r>
              <a:rPr lang="zh-CN" altLang="en-US" dirty="0"/>
              <a:t>学习率衰减</a:t>
            </a:r>
            <a:r>
              <a:rPr lang="en-US" altLang="zh-CN" dirty="0"/>
              <a:t> </a:t>
            </a:r>
            <a:endParaRPr lang="zh-CN" altLang="en-US" dirty="0"/>
          </a:p>
        </p:txBody>
      </p:sp>
      <p:pic>
        <p:nvPicPr>
          <p:cNvPr id="5" name="Picture 2" descr="å±å¹å¿«ç§ 2018-07-13 ä¸å10.48.28">
            <a:extLst>
              <a:ext uri="{FF2B5EF4-FFF2-40B4-BE49-F238E27FC236}">
                <a16:creationId xmlns:a16="http://schemas.microsoft.com/office/drawing/2014/main" id="{8FE29D6D-40D1-4542-B33D-C64174C4A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57667"/>
            <a:ext cx="4229504"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69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2F10-974E-462B-9E82-781C79E1796C}"/>
              </a:ext>
            </a:extLst>
          </p:cNvPr>
          <p:cNvSpPr>
            <a:spLocks noGrp="1"/>
          </p:cNvSpPr>
          <p:nvPr>
            <p:ph type="title"/>
          </p:nvPr>
        </p:nvSpPr>
        <p:spPr/>
        <p:txBody>
          <a:bodyPr/>
          <a:lstStyle/>
          <a:p>
            <a:r>
              <a:rPr lang="zh-CN" altLang="en-US" dirty="0"/>
              <a:t>学习率衰减</a:t>
            </a:r>
          </a:p>
        </p:txBody>
      </p:sp>
      <p:pic>
        <p:nvPicPr>
          <p:cNvPr id="3074" name="Picture 2" descr="Decreasing learning rate by steps">
            <a:extLst>
              <a:ext uri="{FF2B5EF4-FFF2-40B4-BE49-F238E27FC236}">
                <a16:creationId xmlns:a16="http://schemas.microsoft.com/office/drawing/2014/main" id="{735DE34A-C714-43E8-90EB-7B6787F89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0"/>
            <a:ext cx="2816501" cy="212391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2F5B8C3-EB51-4FCC-AD9F-B7EDA373337A}"/>
              </a:ext>
            </a:extLst>
          </p:cNvPr>
          <p:cNvSpPr/>
          <p:nvPr/>
        </p:nvSpPr>
        <p:spPr>
          <a:xfrm>
            <a:off x="1295400" y="4800600"/>
            <a:ext cx="2685351" cy="369332"/>
          </a:xfrm>
          <a:prstGeom prst="rect">
            <a:avLst/>
          </a:prstGeom>
        </p:spPr>
        <p:txBody>
          <a:bodyPr wrap="none">
            <a:spAutoFit/>
          </a:bodyPr>
          <a:lstStyle/>
          <a:p>
            <a:r>
              <a:rPr lang="zh-CN" altLang="en-US" dirty="0"/>
              <a:t>梯级衰减（</a:t>
            </a:r>
            <a:r>
              <a:rPr lang="en-US" altLang="zh-CN" dirty="0"/>
              <a:t>step decay</a:t>
            </a:r>
            <a:r>
              <a:rPr lang="zh-CN" altLang="en-US" dirty="0"/>
              <a:t>）</a:t>
            </a:r>
          </a:p>
        </p:txBody>
      </p:sp>
      <p:pic>
        <p:nvPicPr>
          <p:cNvPr id="6" name="Picture 2" descr="Linearly decrease learning rate">
            <a:extLst>
              <a:ext uri="{FF2B5EF4-FFF2-40B4-BE49-F238E27FC236}">
                <a16:creationId xmlns:a16="http://schemas.microsoft.com/office/drawing/2014/main" id="{E88E3FA2-CDB6-47A3-904D-46C6FE141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543019"/>
            <a:ext cx="2590800" cy="1975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90BC217-9357-4B0C-8746-E1E3D5370B06}"/>
              </a:ext>
            </a:extLst>
          </p:cNvPr>
          <p:cNvSpPr/>
          <p:nvPr/>
        </p:nvSpPr>
        <p:spPr>
          <a:xfrm>
            <a:off x="5257800" y="4838054"/>
            <a:ext cx="2929007" cy="369332"/>
          </a:xfrm>
          <a:prstGeom prst="rect">
            <a:avLst/>
          </a:prstGeom>
        </p:spPr>
        <p:txBody>
          <a:bodyPr wrap="none">
            <a:spAutoFit/>
          </a:bodyPr>
          <a:lstStyle/>
          <a:p>
            <a:r>
              <a:rPr lang="zh-CN" altLang="en-US" dirty="0"/>
              <a:t>线性衰减（</a:t>
            </a:r>
            <a:r>
              <a:rPr lang="en-US" altLang="zh-CN" dirty="0"/>
              <a:t>Linear Decay</a:t>
            </a:r>
            <a:r>
              <a:rPr lang="zh-CN" altLang="en-US" dirty="0"/>
              <a:t>）</a:t>
            </a:r>
          </a:p>
        </p:txBody>
      </p:sp>
    </p:spTree>
    <p:extLst>
      <p:ext uri="{BB962C8B-B14F-4D97-AF65-F5344CB8AC3E}">
        <p14:creationId xmlns:p14="http://schemas.microsoft.com/office/powerpoint/2010/main" val="325228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FCE49-9A27-42A0-8127-459C38F80CAA}"/>
              </a:ext>
            </a:extLst>
          </p:cNvPr>
          <p:cNvSpPr>
            <a:spLocks noGrp="1"/>
          </p:cNvSpPr>
          <p:nvPr>
            <p:ph type="title"/>
          </p:nvPr>
        </p:nvSpPr>
        <p:spPr/>
        <p:txBody>
          <a:bodyPr/>
          <a:lstStyle/>
          <a:p>
            <a:r>
              <a:rPr lang="zh-CN" altLang="en-US" dirty="0"/>
              <a:t>学习率衰减</a:t>
            </a:r>
          </a:p>
        </p:txBody>
      </p:sp>
      <p:pic>
        <p:nvPicPr>
          <p:cNvPr id="5" name="图片 4">
            <a:extLst>
              <a:ext uri="{FF2B5EF4-FFF2-40B4-BE49-F238E27FC236}">
                <a16:creationId xmlns:a16="http://schemas.microsoft.com/office/drawing/2014/main" id="{9CD6EB9D-2BBD-4459-B97C-8751F979A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6313792" cy="3330990"/>
          </a:xfrm>
          <a:prstGeom prst="rect">
            <a:avLst/>
          </a:prstGeom>
        </p:spPr>
      </p:pic>
    </p:spTree>
    <p:extLst>
      <p:ext uri="{BB962C8B-B14F-4D97-AF65-F5344CB8AC3E}">
        <p14:creationId xmlns:p14="http://schemas.microsoft.com/office/powerpoint/2010/main" val="199680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8D89E-9C7E-46B8-BDF4-4A2309C2408C}"/>
              </a:ext>
            </a:extLst>
          </p:cNvPr>
          <p:cNvSpPr>
            <a:spLocks noGrp="1"/>
          </p:cNvSpPr>
          <p:nvPr>
            <p:ph type="title"/>
          </p:nvPr>
        </p:nvSpPr>
        <p:spPr/>
        <p:txBody>
          <a:bodyPr/>
          <a:lstStyle/>
          <a:p>
            <a:r>
              <a:rPr lang="zh-CN" altLang="en-US" dirty="0"/>
              <a:t>学习率衰减</a:t>
            </a:r>
          </a:p>
        </p:txBody>
      </p:sp>
      <p:sp>
        <p:nvSpPr>
          <p:cNvPr id="3" name="内容占位符 2">
            <a:extLst>
              <a:ext uri="{FF2B5EF4-FFF2-40B4-BE49-F238E27FC236}">
                <a16:creationId xmlns:a16="http://schemas.microsoft.com/office/drawing/2014/main" id="{5296372C-C560-43AF-9DEC-EA6692DC37D9}"/>
              </a:ext>
            </a:extLst>
          </p:cNvPr>
          <p:cNvSpPr>
            <a:spLocks noGrp="1"/>
          </p:cNvSpPr>
          <p:nvPr>
            <p:ph sz="quarter" idx="1"/>
          </p:nvPr>
        </p:nvSpPr>
        <p:spPr/>
        <p:txBody>
          <a:bodyPr/>
          <a:lstStyle/>
          <a:p>
            <a:r>
              <a:rPr lang="zh-CN" altLang="en-US" dirty="0"/>
              <a:t>动态衰减率</a:t>
            </a:r>
            <a:endParaRPr lang="en-US" altLang="zh-CN" dirty="0"/>
          </a:p>
          <a:p>
            <a:pPr lvl="1"/>
            <a:r>
              <a:rPr lang="en-US" altLang="zh-CN" dirty="0" err="1"/>
              <a:t>Adagrad</a:t>
            </a:r>
            <a:endParaRPr lang="en-US" altLang="zh-CN" dirty="0"/>
          </a:p>
          <a:p>
            <a:pPr lvl="1"/>
            <a:r>
              <a:rPr lang="en-US" altLang="zh-CN" dirty="0" err="1"/>
              <a:t>RMSprop</a:t>
            </a:r>
            <a:endParaRPr lang="en-US" altLang="zh-CN" dirty="0"/>
          </a:p>
          <a:p>
            <a:pPr lvl="1"/>
            <a:r>
              <a:rPr lang="en-US" altLang="zh-CN" dirty="0" err="1"/>
              <a:t>Adadelta</a:t>
            </a:r>
            <a:endParaRPr lang="en-US" altLang="zh-CN" dirty="0"/>
          </a:p>
          <a:p>
            <a:endParaRPr lang="zh-CN" altLang="en-US" dirty="0"/>
          </a:p>
        </p:txBody>
      </p:sp>
    </p:spTree>
    <p:extLst>
      <p:ext uri="{BB962C8B-B14F-4D97-AF65-F5344CB8AC3E}">
        <p14:creationId xmlns:p14="http://schemas.microsoft.com/office/powerpoint/2010/main" val="385511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0C5D6-820E-4DC6-AA73-1DE1EEADD27F}"/>
              </a:ext>
            </a:extLst>
          </p:cNvPr>
          <p:cNvSpPr>
            <a:spLocks noGrp="1"/>
          </p:cNvSpPr>
          <p:nvPr>
            <p:ph type="title"/>
          </p:nvPr>
        </p:nvSpPr>
        <p:spPr/>
        <p:txBody>
          <a:bodyPr/>
          <a:lstStyle/>
          <a:p>
            <a:r>
              <a:rPr lang="en-US" altLang="zh-CN" dirty="0"/>
              <a:t>Cyclical Learning Rates</a:t>
            </a:r>
            <a:endParaRPr lang="zh-CN" altLang="en-US" dirty="0"/>
          </a:p>
        </p:txBody>
      </p:sp>
      <p:pic>
        <p:nvPicPr>
          <p:cNvPr id="6146" name="Picture 2" descr="https://cdn-images-1.medium.com/max/2600/1*xaQVSxG_13E7ZhwPPvPNhw.png">
            <a:extLst>
              <a:ext uri="{FF2B5EF4-FFF2-40B4-BE49-F238E27FC236}">
                <a16:creationId xmlns:a16="http://schemas.microsoft.com/office/drawing/2014/main" id="{D849EC23-520A-44FE-808D-179183095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38400"/>
            <a:ext cx="423862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742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FAD34-456B-43CF-A6F7-F2F088047FB9}"/>
              </a:ext>
            </a:extLst>
          </p:cNvPr>
          <p:cNvSpPr>
            <a:spLocks noGrp="1"/>
          </p:cNvSpPr>
          <p:nvPr>
            <p:ph type="title"/>
          </p:nvPr>
        </p:nvSpPr>
        <p:spPr/>
        <p:txBody>
          <a:bodyPr/>
          <a:lstStyle/>
          <a:p>
            <a:r>
              <a:rPr lang="en-US" altLang="zh-CN" dirty="0"/>
              <a:t>Cyclical Learning Rates</a:t>
            </a:r>
            <a:endParaRPr lang="zh-CN" altLang="en-US" dirty="0"/>
          </a:p>
        </p:txBody>
      </p:sp>
      <p:pic>
        <p:nvPicPr>
          <p:cNvPr id="3" name="Picture 4" descr="https://cdn-images-1.medium.com/max/1750/1*qSGuuniIg_uuyzoP0x0d0A.png">
            <a:extLst>
              <a:ext uri="{FF2B5EF4-FFF2-40B4-BE49-F238E27FC236}">
                <a16:creationId xmlns:a16="http://schemas.microsoft.com/office/drawing/2014/main" id="{166B6925-A001-46DC-A241-E4CE79AA4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67000"/>
            <a:ext cx="7807225" cy="330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0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67DDC7C-E534-4A7C-8D24-B11717B6FD96}"/>
              </a:ext>
            </a:extLst>
          </p:cNvPr>
          <p:cNvSpPr>
            <a:spLocks noGrp="1"/>
          </p:cNvSpPr>
          <p:nvPr>
            <p:ph type="title"/>
          </p:nvPr>
        </p:nvSpPr>
        <p:spPr/>
        <p:txBody>
          <a:bodyPr/>
          <a:lstStyle/>
          <a:p>
            <a:r>
              <a:rPr lang="en-US" altLang="zh-CN" dirty="0"/>
              <a:t>Others</a:t>
            </a:r>
            <a:endParaRPr lang="zh-CN" altLang="en-US" dirty="0"/>
          </a:p>
        </p:txBody>
      </p:sp>
      <p:sp>
        <p:nvSpPr>
          <p:cNvPr id="3" name="内容占位符 2">
            <a:extLst>
              <a:ext uri="{FF2B5EF4-FFF2-40B4-BE49-F238E27FC236}">
                <a16:creationId xmlns:a16="http://schemas.microsoft.com/office/drawing/2014/main" id="{38FE59FA-2C78-4368-AB56-2C2D5ACF22C7}"/>
              </a:ext>
            </a:extLst>
          </p:cNvPr>
          <p:cNvSpPr>
            <a:spLocks noGrp="1"/>
          </p:cNvSpPr>
          <p:nvPr>
            <p:ph sz="quarter" idx="1"/>
          </p:nvPr>
        </p:nvSpPr>
        <p:spPr/>
        <p:txBody>
          <a:bodyPr/>
          <a:lstStyle/>
          <a:p>
            <a:r>
              <a:rPr lang="en-US" altLang="zh-CN" dirty="0"/>
              <a:t>Don't Decay the Learning Rate, Increase the Batch Size</a:t>
            </a:r>
          </a:p>
          <a:p>
            <a:pPr lvl="1"/>
            <a:r>
              <a:rPr lang="en-US" altLang="zh-CN" dirty="0">
                <a:hlinkClick r:id="rId3"/>
              </a:rPr>
              <a:t>https://openreview.net/pdf?id=B1Yy1BxCZ</a:t>
            </a:r>
            <a:endParaRPr lang="en-US" altLang="zh-CN" dirty="0"/>
          </a:p>
          <a:p>
            <a:r>
              <a:rPr lang="en-US" altLang="zh-CN" dirty="0"/>
              <a:t>Accurate, Large Minibatch SGD: Training ImageNet in 1 Hour</a:t>
            </a:r>
          </a:p>
          <a:p>
            <a:pPr lvl="1"/>
            <a:r>
              <a:rPr lang="en-US" altLang="zh-CN" dirty="0"/>
              <a:t>Warmup</a:t>
            </a:r>
          </a:p>
          <a:p>
            <a:pPr lvl="1"/>
            <a:r>
              <a:rPr lang="en-US" altLang="zh-CN" dirty="0">
                <a:hlinkClick r:id="rId4"/>
              </a:rPr>
              <a:t>https://arxiv.org/abs/1706.02677</a:t>
            </a:r>
            <a:endParaRPr lang="en-US" altLang="zh-CN" dirty="0"/>
          </a:p>
        </p:txBody>
      </p:sp>
      <p:pic>
        <p:nvPicPr>
          <p:cNvPr id="7170" name="Picture 2" descr="Image result for learning rate warm up">
            <a:extLst>
              <a:ext uri="{FF2B5EF4-FFF2-40B4-BE49-F238E27FC236}">
                <a16:creationId xmlns:a16="http://schemas.microsoft.com/office/drawing/2014/main" id="{58AA3DE4-A920-4859-9136-6E1A0ECF4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3810000"/>
            <a:ext cx="2869712"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161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A1E41-B333-47C4-A3DA-F57DEB39CE1D}"/>
              </a:ext>
            </a:extLst>
          </p:cNvPr>
          <p:cNvSpPr>
            <a:spLocks noGrp="1"/>
          </p:cNvSpPr>
          <p:nvPr>
            <p:ph type="title"/>
          </p:nvPr>
        </p:nvSpPr>
        <p:spPr/>
        <p:txBody>
          <a:bodyPr/>
          <a:lstStyle/>
          <a:p>
            <a:r>
              <a:rPr lang="zh-CN" altLang="en-US" dirty="0"/>
              <a:t>梯度方向优化</a:t>
            </a:r>
          </a:p>
        </p:txBody>
      </p:sp>
      <p:sp>
        <p:nvSpPr>
          <p:cNvPr id="3" name="内容占位符 2">
            <a:extLst>
              <a:ext uri="{FF2B5EF4-FFF2-40B4-BE49-F238E27FC236}">
                <a16:creationId xmlns:a16="http://schemas.microsoft.com/office/drawing/2014/main" id="{4B075FDC-6F82-4FE6-B13A-7AC2F2AC06A7}"/>
              </a:ext>
            </a:extLst>
          </p:cNvPr>
          <p:cNvSpPr>
            <a:spLocks noGrp="1"/>
          </p:cNvSpPr>
          <p:nvPr>
            <p:ph sz="quarter" idx="1"/>
          </p:nvPr>
        </p:nvSpPr>
        <p:spPr>
          <a:xfrm>
            <a:off x="448159" y="1219200"/>
            <a:ext cx="8229600" cy="4937760"/>
          </a:xfrm>
        </p:spPr>
        <p:txBody>
          <a:bodyPr/>
          <a:lstStyle/>
          <a:p>
            <a:r>
              <a:rPr lang="zh-CN" altLang="en-US" dirty="0"/>
              <a:t>动量法（</a:t>
            </a:r>
            <a:r>
              <a:rPr lang="en-US" altLang="zh-CN" dirty="0"/>
              <a:t>Momentum Method</a:t>
            </a:r>
            <a:r>
              <a:rPr lang="zh-CN" altLang="en-US" dirty="0"/>
              <a:t>）</a:t>
            </a:r>
            <a:endParaRPr lang="en-US" altLang="zh-CN" dirty="0"/>
          </a:p>
          <a:p>
            <a:pPr lvl="1"/>
            <a:r>
              <a:rPr lang="zh-CN" altLang="en-US" dirty="0"/>
              <a:t>用之前积累动量来替代真正的梯度。每次迭代的梯度可以看作是加速度。</a:t>
            </a:r>
          </a:p>
        </p:txBody>
      </p:sp>
      <p:pic>
        <p:nvPicPr>
          <p:cNvPr id="5" name="图片 4">
            <a:extLst>
              <a:ext uri="{FF2B5EF4-FFF2-40B4-BE49-F238E27FC236}">
                <a16:creationId xmlns:a16="http://schemas.microsoft.com/office/drawing/2014/main" id="{827D4412-0A3D-4CF8-965A-B813716E0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84188"/>
            <a:ext cx="5715000" cy="1234153"/>
          </a:xfrm>
          <a:prstGeom prst="rect">
            <a:avLst/>
          </a:prstGeom>
        </p:spPr>
      </p:pic>
      <p:sp>
        <p:nvSpPr>
          <p:cNvPr id="6" name="矩形 5">
            <a:extLst>
              <a:ext uri="{FF2B5EF4-FFF2-40B4-BE49-F238E27FC236}">
                <a16:creationId xmlns:a16="http://schemas.microsoft.com/office/drawing/2014/main" id="{EF012403-1151-43CC-BDAE-3DF61759AB85}"/>
              </a:ext>
            </a:extLst>
          </p:cNvPr>
          <p:cNvSpPr/>
          <p:nvPr/>
        </p:nvSpPr>
        <p:spPr>
          <a:xfrm>
            <a:off x="436535" y="6156960"/>
            <a:ext cx="7436604" cy="276999"/>
          </a:xfrm>
          <a:prstGeom prst="rect">
            <a:avLst/>
          </a:prstGeom>
        </p:spPr>
        <p:txBody>
          <a:bodyPr wrap="square">
            <a:spAutoFit/>
          </a:bodyPr>
          <a:lstStyle/>
          <a:p>
            <a:r>
              <a:rPr lang="en-US" altLang="zh-CN" sz="1200" dirty="0">
                <a:hlinkClick r:id="rId3"/>
              </a:rPr>
              <a:t>https://www.quora.com/What-exactly-is-momentum-in-machine-learning</a:t>
            </a:r>
            <a:endParaRPr lang="zh-CN" altLang="en-US" sz="1200" dirty="0"/>
          </a:p>
        </p:txBody>
      </p:sp>
      <p:pic>
        <p:nvPicPr>
          <p:cNvPr id="5122" name="Picture 2" descr="https://qph.fs.quoracdn.net/main-qimg-a6be3a9474a5df3012a71e4de21c06c2">
            <a:extLst>
              <a:ext uri="{FF2B5EF4-FFF2-40B4-BE49-F238E27FC236}">
                <a16:creationId xmlns:a16="http://schemas.microsoft.com/office/drawing/2014/main" id="{7CF6D0B8-64BD-4569-87A0-E1149A63D4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3845383"/>
            <a:ext cx="4381500" cy="234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304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机器学习的矛与盾</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cxnSp>
        <p:nvCxnSpPr>
          <p:cNvPr id="4" name="直接连接符 3">
            <a:extLst>
              <a:ext uri="{FF2B5EF4-FFF2-40B4-BE49-F238E27FC236}">
                <a16:creationId xmlns:a16="http://schemas.microsoft.com/office/drawing/2014/main" id="{7AD7A00F-D313-4E30-A111-6A8B7A4145FA}"/>
              </a:ext>
            </a:extLst>
          </p:cNvPr>
          <p:cNvCxnSpPr>
            <a:cxnSpLocks/>
          </p:cNvCxnSpPr>
          <p:nvPr/>
        </p:nvCxnSpPr>
        <p:spPr>
          <a:xfrm>
            <a:off x="457200" y="838200"/>
            <a:ext cx="2057400"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矩形 7">
            <a:extLst>
              <a:ext uri="{FF2B5EF4-FFF2-40B4-BE49-F238E27FC236}">
                <a16:creationId xmlns:a16="http://schemas.microsoft.com/office/drawing/2014/main" id="{D70A77DC-A12D-42B8-9569-33910D7C99E0}"/>
              </a:ext>
            </a:extLst>
          </p:cNvPr>
          <p:cNvSpPr/>
          <p:nvPr/>
        </p:nvSpPr>
        <p:spPr>
          <a:xfrm>
            <a:off x="457200" y="-18474"/>
            <a:ext cx="2314868" cy="646331"/>
          </a:xfrm>
          <a:prstGeom prst="rect">
            <a:avLst/>
          </a:prstGeom>
        </p:spPr>
        <p:txBody>
          <a:bodyPr wrap="square">
            <a:spAutoFit/>
          </a:bodyPr>
          <a:lstStyle/>
          <a:p>
            <a:r>
              <a:rPr lang="zh-CN" altLang="en-US" sz="3600" dirty="0">
                <a:solidFill>
                  <a:schemeClr val="tx2"/>
                </a:solidFill>
                <a:latin typeface="微软雅黑" panose="020B0503020204020204" pitchFamily="34" charset="-122"/>
                <a:ea typeface="微软雅黑" panose="020B0503020204020204" pitchFamily="34" charset="-122"/>
                <a:cs typeface="+mj-cs"/>
              </a:rPr>
              <a:t>深度学习</a:t>
            </a:r>
          </a:p>
        </p:txBody>
      </p:sp>
    </p:spTree>
    <p:extLst>
      <p:ext uri="{BB962C8B-B14F-4D97-AF65-F5344CB8AC3E}">
        <p14:creationId xmlns:p14="http://schemas.microsoft.com/office/powerpoint/2010/main" val="16246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61152A-D352-4C96-89BD-928C8C0EED46}"/>
              </a:ext>
            </a:extLst>
          </p:cNvPr>
          <p:cNvSpPr>
            <a:spLocks noGrp="1"/>
          </p:cNvSpPr>
          <p:nvPr>
            <p:ph type="title"/>
          </p:nvPr>
        </p:nvSpPr>
        <p:spPr/>
        <p:txBody>
          <a:bodyPr/>
          <a:lstStyle/>
          <a:p>
            <a:r>
              <a:rPr lang="zh-CN" altLang="en-US" dirty="0"/>
              <a:t>梯度方向优化</a:t>
            </a:r>
          </a:p>
        </p:txBody>
      </p:sp>
      <p:sp>
        <p:nvSpPr>
          <p:cNvPr id="4" name="内容占位符 3">
            <a:extLst>
              <a:ext uri="{FF2B5EF4-FFF2-40B4-BE49-F238E27FC236}">
                <a16:creationId xmlns:a16="http://schemas.microsoft.com/office/drawing/2014/main" id="{8943C230-FD42-4608-BE31-58F1F27BC71C}"/>
              </a:ext>
            </a:extLst>
          </p:cNvPr>
          <p:cNvSpPr>
            <a:spLocks noGrp="1"/>
          </p:cNvSpPr>
          <p:nvPr>
            <p:ph sz="quarter" idx="1"/>
          </p:nvPr>
        </p:nvSpPr>
        <p:spPr/>
        <p:txBody>
          <a:bodyPr/>
          <a:lstStyle/>
          <a:p>
            <a:r>
              <a:rPr lang="en-US" altLang="zh-CN" dirty="0" err="1"/>
              <a:t>Nesterov</a:t>
            </a:r>
            <a:r>
              <a:rPr lang="zh-CN" altLang="en-US" dirty="0"/>
              <a:t>加速梯度</a:t>
            </a:r>
          </a:p>
        </p:txBody>
      </p:sp>
      <p:pic>
        <p:nvPicPr>
          <p:cNvPr id="6" name="图片 5">
            <a:extLst>
              <a:ext uri="{FF2B5EF4-FFF2-40B4-BE49-F238E27FC236}">
                <a16:creationId xmlns:a16="http://schemas.microsoft.com/office/drawing/2014/main" id="{8BCD1336-7F2C-417D-A7F1-AB7BCF535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525052"/>
            <a:ext cx="4531245" cy="2708108"/>
          </a:xfrm>
          <a:prstGeom prst="rect">
            <a:avLst/>
          </a:prstGeom>
        </p:spPr>
      </p:pic>
      <p:pic>
        <p:nvPicPr>
          <p:cNvPr id="8" name="图片 7">
            <a:extLst>
              <a:ext uri="{FF2B5EF4-FFF2-40B4-BE49-F238E27FC236}">
                <a16:creationId xmlns:a16="http://schemas.microsoft.com/office/drawing/2014/main" id="{9E3FD874-112A-4540-959B-CE7A10E19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981200"/>
            <a:ext cx="4014061" cy="457200"/>
          </a:xfrm>
          <a:prstGeom prst="rect">
            <a:avLst/>
          </a:prstGeom>
        </p:spPr>
      </p:pic>
    </p:spTree>
    <p:extLst>
      <p:ext uri="{BB962C8B-B14F-4D97-AF65-F5344CB8AC3E}">
        <p14:creationId xmlns:p14="http://schemas.microsoft.com/office/powerpoint/2010/main" val="466900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97DC0-578D-491E-9EB6-BC6269699DAB}"/>
              </a:ext>
            </a:extLst>
          </p:cNvPr>
          <p:cNvSpPr>
            <a:spLocks noGrp="1"/>
          </p:cNvSpPr>
          <p:nvPr>
            <p:ph type="title"/>
          </p:nvPr>
        </p:nvSpPr>
        <p:spPr/>
        <p:txBody>
          <a:bodyPr/>
          <a:lstStyle/>
          <a:p>
            <a:r>
              <a:rPr lang="zh-CN" altLang="en-US" dirty="0"/>
              <a:t>梯度方向优化</a:t>
            </a:r>
            <a:r>
              <a:rPr lang="en-US" altLang="zh-CN" dirty="0"/>
              <a:t>+</a:t>
            </a:r>
            <a:r>
              <a:rPr lang="zh-CN" altLang="en-US" dirty="0"/>
              <a:t>自适应学习率</a:t>
            </a:r>
          </a:p>
        </p:txBody>
      </p:sp>
      <p:sp>
        <p:nvSpPr>
          <p:cNvPr id="3" name="内容占位符 2">
            <a:extLst>
              <a:ext uri="{FF2B5EF4-FFF2-40B4-BE49-F238E27FC236}">
                <a16:creationId xmlns:a16="http://schemas.microsoft.com/office/drawing/2014/main" id="{C13E609C-11FE-491E-B437-9FFADAB179FB}"/>
              </a:ext>
            </a:extLst>
          </p:cNvPr>
          <p:cNvSpPr>
            <a:spLocks noGrp="1"/>
          </p:cNvSpPr>
          <p:nvPr>
            <p:ph sz="quarter" idx="1"/>
          </p:nvPr>
        </p:nvSpPr>
        <p:spPr/>
        <p:txBody>
          <a:bodyPr/>
          <a:lstStyle/>
          <a:p>
            <a:r>
              <a:rPr lang="en-US" altLang="zh-CN" dirty="0"/>
              <a:t>Adam</a:t>
            </a:r>
            <a:r>
              <a:rPr lang="zh-CN" altLang="en-US" dirty="0"/>
              <a:t>算法≈动量法</a:t>
            </a:r>
            <a:r>
              <a:rPr lang="en-US" altLang="zh-CN" dirty="0"/>
              <a:t>+</a:t>
            </a:r>
            <a:r>
              <a:rPr lang="en-US" altLang="zh-CN" dirty="0" err="1"/>
              <a:t>RMSprop</a:t>
            </a:r>
            <a:endParaRPr lang="en-US" altLang="zh-CN" dirty="0"/>
          </a:p>
          <a:p>
            <a:pPr lvl="1"/>
            <a:r>
              <a:rPr lang="zh-CN" altLang="en-US" dirty="0"/>
              <a:t>先计算两个移动平均</a:t>
            </a:r>
            <a:endParaRPr lang="en-US" altLang="zh-CN" dirty="0"/>
          </a:p>
          <a:p>
            <a:pPr lvl="1"/>
            <a:endParaRPr lang="en-US" altLang="zh-CN" dirty="0"/>
          </a:p>
          <a:p>
            <a:pPr lvl="1"/>
            <a:endParaRPr lang="en-US" altLang="zh-CN" dirty="0"/>
          </a:p>
          <a:p>
            <a:pPr lvl="1"/>
            <a:endParaRPr lang="en-US" altLang="zh-CN" dirty="0"/>
          </a:p>
          <a:p>
            <a:pPr lvl="1"/>
            <a:r>
              <a:rPr lang="zh-CN" altLang="en-US" dirty="0"/>
              <a:t>偏差修正</a:t>
            </a:r>
            <a:endParaRPr lang="en-US" altLang="zh-CN" dirty="0"/>
          </a:p>
          <a:p>
            <a:pPr lvl="1"/>
            <a:endParaRPr lang="en-US" altLang="zh-CN" dirty="0"/>
          </a:p>
          <a:p>
            <a:pPr lvl="1"/>
            <a:endParaRPr lang="en-US" altLang="zh-CN" dirty="0"/>
          </a:p>
          <a:p>
            <a:pPr lvl="1"/>
            <a:endParaRPr lang="en-US" altLang="zh-CN" dirty="0"/>
          </a:p>
          <a:p>
            <a:pPr lvl="1"/>
            <a:r>
              <a:rPr lang="zh-CN" altLang="en-US" dirty="0"/>
              <a:t>更新</a:t>
            </a:r>
            <a:endParaRPr lang="en-US" altLang="zh-CN" dirty="0"/>
          </a:p>
          <a:p>
            <a:pPr lvl="1"/>
            <a:endParaRPr lang="en-US" altLang="zh-CN" dirty="0"/>
          </a:p>
        </p:txBody>
      </p:sp>
      <p:pic>
        <p:nvPicPr>
          <p:cNvPr id="5" name="图片 4">
            <a:extLst>
              <a:ext uri="{FF2B5EF4-FFF2-40B4-BE49-F238E27FC236}">
                <a16:creationId xmlns:a16="http://schemas.microsoft.com/office/drawing/2014/main" id="{28F9A4E8-182D-4A0C-8D37-200D85330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514600"/>
            <a:ext cx="2939220" cy="789235"/>
          </a:xfrm>
          <a:prstGeom prst="rect">
            <a:avLst/>
          </a:prstGeom>
        </p:spPr>
      </p:pic>
      <p:pic>
        <p:nvPicPr>
          <p:cNvPr id="7" name="图片 6">
            <a:extLst>
              <a:ext uri="{FF2B5EF4-FFF2-40B4-BE49-F238E27FC236}">
                <a16:creationId xmlns:a16="http://schemas.microsoft.com/office/drawing/2014/main" id="{5183C0EB-6059-436C-8D4E-B35B0613A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886200"/>
            <a:ext cx="1349864" cy="1066828"/>
          </a:xfrm>
          <a:prstGeom prst="rect">
            <a:avLst/>
          </a:prstGeom>
        </p:spPr>
      </p:pic>
      <p:pic>
        <p:nvPicPr>
          <p:cNvPr id="9" name="图片 8">
            <a:extLst>
              <a:ext uri="{FF2B5EF4-FFF2-40B4-BE49-F238E27FC236}">
                <a16:creationId xmlns:a16="http://schemas.microsoft.com/office/drawing/2014/main" id="{C9C8E127-7267-48C0-80A8-564FB7D82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317" y="5535393"/>
            <a:ext cx="1649229" cy="484427"/>
          </a:xfrm>
          <a:prstGeom prst="rect">
            <a:avLst/>
          </a:prstGeom>
        </p:spPr>
      </p:pic>
    </p:spTree>
    <p:extLst>
      <p:ext uri="{BB962C8B-B14F-4D97-AF65-F5344CB8AC3E}">
        <p14:creationId xmlns:p14="http://schemas.microsoft.com/office/powerpoint/2010/main" val="2611690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26914" y="2005532"/>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0510" y="2085657"/>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96658"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311559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FCCBB-4607-47D6-9D59-0C417863F417}"/>
              </a:ext>
            </a:extLst>
          </p:cNvPr>
          <p:cNvSpPr>
            <a:spLocks noGrp="1"/>
          </p:cNvSpPr>
          <p:nvPr>
            <p:ph type="title"/>
          </p:nvPr>
        </p:nvSpPr>
        <p:spPr/>
        <p:txBody>
          <a:bodyPr/>
          <a:lstStyle/>
          <a:p>
            <a:r>
              <a:rPr lang="zh-CN" altLang="en-US" dirty="0"/>
              <a:t>梯度截断</a:t>
            </a:r>
          </a:p>
        </p:txBody>
      </p:sp>
      <p:sp>
        <p:nvSpPr>
          <p:cNvPr id="3" name="内容占位符 2">
            <a:extLst>
              <a:ext uri="{FF2B5EF4-FFF2-40B4-BE49-F238E27FC236}">
                <a16:creationId xmlns:a16="http://schemas.microsoft.com/office/drawing/2014/main" id="{DF430A04-3945-4FAD-BFBC-12B815DDE9B0}"/>
              </a:ext>
            </a:extLst>
          </p:cNvPr>
          <p:cNvSpPr>
            <a:spLocks noGrp="1"/>
          </p:cNvSpPr>
          <p:nvPr>
            <p:ph sz="quarter" idx="1"/>
          </p:nvPr>
        </p:nvSpPr>
        <p:spPr/>
        <p:txBody>
          <a:bodyPr/>
          <a:lstStyle/>
          <a:p>
            <a:r>
              <a:rPr lang="zh-CN" altLang="en-US" dirty="0"/>
              <a:t>梯度截断是一种比较简单的启发式方法，把梯度的模限定在一个区间，当梯度的模小于或大于这个区间时就进行截断。</a:t>
            </a:r>
            <a:endParaRPr lang="en-US" altLang="zh-CN" dirty="0"/>
          </a:p>
          <a:p>
            <a:pPr lvl="1"/>
            <a:r>
              <a:rPr lang="zh-CN" altLang="en-US" dirty="0"/>
              <a:t>按值截断</a:t>
            </a:r>
            <a:endParaRPr lang="en-US" altLang="zh-CN" dirty="0"/>
          </a:p>
          <a:p>
            <a:pPr lvl="1"/>
            <a:endParaRPr lang="en-US" altLang="zh-CN" dirty="0"/>
          </a:p>
          <a:p>
            <a:pPr lvl="1"/>
            <a:r>
              <a:rPr lang="zh-CN" altLang="en-US" dirty="0"/>
              <a:t>按模截断</a:t>
            </a:r>
          </a:p>
        </p:txBody>
      </p:sp>
      <p:pic>
        <p:nvPicPr>
          <p:cNvPr id="5" name="图片 4">
            <a:extLst>
              <a:ext uri="{FF2B5EF4-FFF2-40B4-BE49-F238E27FC236}">
                <a16:creationId xmlns:a16="http://schemas.microsoft.com/office/drawing/2014/main" id="{15C7D1AC-4BF4-475E-ABE4-2ED233BBE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145964"/>
            <a:ext cx="2721475" cy="435436"/>
          </a:xfrm>
          <a:prstGeom prst="rect">
            <a:avLst/>
          </a:prstGeom>
        </p:spPr>
      </p:pic>
      <p:pic>
        <p:nvPicPr>
          <p:cNvPr id="7" name="图片 6">
            <a:extLst>
              <a:ext uri="{FF2B5EF4-FFF2-40B4-BE49-F238E27FC236}">
                <a16:creationId xmlns:a16="http://schemas.microsoft.com/office/drawing/2014/main" id="{6F7A8B76-0122-4F82-BB66-BC2F25634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4016836"/>
            <a:ext cx="1300976" cy="533400"/>
          </a:xfrm>
          <a:prstGeom prst="rect">
            <a:avLst/>
          </a:prstGeom>
        </p:spPr>
      </p:pic>
      <p:pic>
        <p:nvPicPr>
          <p:cNvPr id="9" name="图片 8">
            <a:extLst>
              <a:ext uri="{FF2B5EF4-FFF2-40B4-BE49-F238E27FC236}">
                <a16:creationId xmlns:a16="http://schemas.microsoft.com/office/drawing/2014/main" id="{B2229C13-B863-4D07-8755-B43032C4A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513" y="3063240"/>
            <a:ext cx="3054433" cy="2575560"/>
          </a:xfrm>
          <a:prstGeom prst="rect">
            <a:avLst/>
          </a:prstGeom>
        </p:spPr>
      </p:pic>
    </p:spTree>
    <p:extLst>
      <p:ext uri="{BB962C8B-B14F-4D97-AF65-F5344CB8AC3E}">
        <p14:creationId xmlns:p14="http://schemas.microsoft.com/office/powerpoint/2010/main" val="3009942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88C509-862C-47C6-9985-1D267D888E76}"/>
              </a:ext>
            </a:extLst>
          </p:cNvPr>
          <p:cNvSpPr>
            <a:spLocks noGrp="1"/>
          </p:cNvSpPr>
          <p:nvPr>
            <p:ph type="title"/>
          </p:nvPr>
        </p:nvSpPr>
        <p:spPr/>
        <p:txBody>
          <a:bodyPr/>
          <a:lstStyle/>
          <a:p>
            <a:r>
              <a:rPr lang="zh-CN" altLang="en-US" dirty="0"/>
              <a:t>小结</a:t>
            </a:r>
          </a:p>
        </p:txBody>
      </p:sp>
    </p:spTree>
    <p:extLst>
      <p:ext uri="{BB962C8B-B14F-4D97-AF65-F5344CB8AC3E}">
        <p14:creationId xmlns:p14="http://schemas.microsoft.com/office/powerpoint/2010/main" val="39765849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EA9D7-DD25-4813-BF0D-311DF2D58604}"/>
              </a:ext>
            </a:extLst>
          </p:cNvPr>
          <p:cNvSpPr>
            <a:spLocks noGrp="1"/>
          </p:cNvSpPr>
          <p:nvPr>
            <p:ph type="ctrTitle"/>
          </p:nvPr>
        </p:nvSpPr>
        <p:spPr/>
        <p:txBody>
          <a:bodyPr/>
          <a:lstStyle/>
          <a:p>
            <a:r>
              <a:rPr lang="zh-CN" altLang="en-US" dirty="0"/>
              <a:t>参数初始化</a:t>
            </a:r>
            <a:r>
              <a:rPr lang="en-US" altLang="zh-CN" dirty="0"/>
              <a:t>/</a:t>
            </a:r>
            <a:r>
              <a:rPr lang="zh-CN" altLang="en-US" dirty="0"/>
              <a:t>数据预处理</a:t>
            </a:r>
          </a:p>
        </p:txBody>
      </p:sp>
    </p:spTree>
    <p:extLst>
      <p:ext uri="{BB962C8B-B14F-4D97-AF65-F5344CB8AC3E}">
        <p14:creationId xmlns:p14="http://schemas.microsoft.com/office/powerpoint/2010/main" val="432700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p>
        </p:txBody>
      </p:sp>
      <p:sp>
        <p:nvSpPr>
          <p:cNvPr id="3" name="内容占位符 2"/>
          <p:cNvSpPr>
            <a:spLocks noGrp="1"/>
          </p:cNvSpPr>
          <p:nvPr>
            <p:ph sz="quarter" idx="1"/>
          </p:nvPr>
        </p:nvSpPr>
        <p:spPr/>
        <p:txBody>
          <a:bodyPr/>
          <a:lstStyle/>
          <a:p>
            <a:r>
              <a:rPr lang="zh-CN" altLang="en-US" dirty="0"/>
              <a:t>参数不能初始化为</a:t>
            </a:r>
            <a:r>
              <a:rPr lang="en-US" altLang="zh-CN" dirty="0"/>
              <a:t>0</a:t>
            </a:r>
            <a:r>
              <a:rPr lang="zh-CN" altLang="en-US" dirty="0"/>
              <a:t>！为什么？</a:t>
            </a:r>
            <a:endParaRPr lang="en-US" altLang="zh-CN" dirty="0"/>
          </a:p>
          <a:p>
            <a:pPr lvl="1"/>
            <a:r>
              <a:rPr lang="zh-CN" altLang="en-US" dirty="0"/>
              <a:t>对称权重问题！</a:t>
            </a:r>
            <a:endParaRPr lang="en-US" altLang="zh-CN" dirty="0"/>
          </a:p>
          <a:p>
            <a:r>
              <a:rPr lang="en-US" altLang="zh-CN" dirty="0"/>
              <a:t>Gaussian</a:t>
            </a:r>
            <a:r>
              <a:rPr lang="zh-CN" altLang="en-US" dirty="0"/>
              <a:t>分布初始化</a:t>
            </a:r>
            <a:endParaRPr lang="en-US" altLang="zh-CN" dirty="0"/>
          </a:p>
          <a:p>
            <a:pPr lvl="1"/>
            <a:r>
              <a:rPr lang="zh-CN" altLang="en-US" dirty="0"/>
              <a:t> </a:t>
            </a:r>
            <a:r>
              <a:rPr lang="en-US" altLang="zh-CN" dirty="0"/>
              <a:t>Gaussian</a:t>
            </a:r>
            <a:r>
              <a:rPr lang="zh-CN" altLang="en-US" dirty="0"/>
              <a:t>初始化方法是最简单的初始化方法，参数从一个固定均值（比如</a:t>
            </a:r>
            <a:r>
              <a:rPr lang="en-US" altLang="zh-CN" dirty="0"/>
              <a:t>0</a:t>
            </a:r>
            <a:r>
              <a:rPr lang="zh-CN" altLang="en-US" dirty="0"/>
              <a:t>）和固定方差（比如</a:t>
            </a:r>
            <a:r>
              <a:rPr lang="en-US" altLang="zh-CN" dirty="0"/>
              <a:t>0.01</a:t>
            </a:r>
            <a:r>
              <a:rPr lang="zh-CN" altLang="en-US" dirty="0"/>
              <a:t>）的</a:t>
            </a:r>
            <a:r>
              <a:rPr lang="en-US" altLang="zh-CN" dirty="0"/>
              <a:t>Gaussian</a:t>
            </a:r>
            <a:r>
              <a:rPr lang="zh-CN" altLang="en-US" dirty="0"/>
              <a:t>分布进行随机初始化。</a:t>
            </a:r>
            <a:endParaRPr lang="en-US" altLang="zh-CN" dirty="0"/>
          </a:p>
          <a:p>
            <a:r>
              <a:rPr lang="zh-CN" altLang="en-US" dirty="0"/>
              <a:t>均匀分布初始化</a:t>
            </a:r>
            <a:endParaRPr lang="en-US" altLang="zh-CN" dirty="0"/>
          </a:p>
          <a:p>
            <a:pPr lvl="1"/>
            <a:r>
              <a:rPr lang="zh-CN" altLang="en-US" dirty="0"/>
              <a:t>参数可以在区间</a:t>
            </a:r>
            <a:r>
              <a:rPr lang="en-US" altLang="zh-CN" dirty="0"/>
              <a:t>[−</a:t>
            </a:r>
            <a:r>
              <a:rPr lang="en-US" altLang="zh-CN" dirty="0" err="1"/>
              <a:t>r,r</a:t>
            </a:r>
            <a:r>
              <a:rPr lang="en-US" altLang="zh-CN" dirty="0"/>
              <a:t>]</a:t>
            </a:r>
            <a:r>
              <a:rPr lang="zh-CN" altLang="en-US" dirty="0"/>
              <a:t>内采用均匀分布进行初始化。</a:t>
            </a:r>
          </a:p>
        </p:txBody>
      </p:sp>
    </p:spTree>
    <p:extLst>
      <p:ext uri="{BB962C8B-B14F-4D97-AF65-F5344CB8AC3E}">
        <p14:creationId xmlns:p14="http://schemas.microsoft.com/office/powerpoint/2010/main" val="2069707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EC37DB-DF23-4618-B7C4-0D179EAC5959}"/>
              </a:ext>
            </a:extLst>
          </p:cNvPr>
          <p:cNvSpPr>
            <a:spLocks noGrp="1"/>
          </p:cNvSpPr>
          <p:nvPr>
            <p:ph type="title"/>
          </p:nvPr>
        </p:nvSpPr>
        <p:spPr/>
        <p:txBody>
          <a:bodyPr/>
          <a:lstStyle/>
          <a:p>
            <a:r>
              <a:rPr lang="zh-CN" altLang="en-US" dirty="0"/>
              <a:t>参数初始化</a:t>
            </a:r>
          </a:p>
        </p:txBody>
      </p:sp>
      <p:sp>
        <p:nvSpPr>
          <p:cNvPr id="3" name="内容占位符 2">
            <a:extLst>
              <a:ext uri="{FF2B5EF4-FFF2-40B4-BE49-F238E27FC236}">
                <a16:creationId xmlns:a16="http://schemas.microsoft.com/office/drawing/2014/main" id="{0A44F533-A45C-4AE5-90B4-AB363C44886E}"/>
              </a:ext>
            </a:extLst>
          </p:cNvPr>
          <p:cNvSpPr>
            <a:spLocks noGrp="1"/>
          </p:cNvSpPr>
          <p:nvPr>
            <p:ph sz="quarter" idx="1"/>
          </p:nvPr>
        </p:nvSpPr>
        <p:spPr/>
        <p:txBody>
          <a:bodyPr/>
          <a:lstStyle/>
          <a:p>
            <a:r>
              <a:rPr lang="en-US" altLang="zh-CN" dirty="0"/>
              <a:t>Xavier</a:t>
            </a:r>
            <a:r>
              <a:rPr lang="zh-CN" altLang="en-US" dirty="0"/>
              <a:t>初始化</a:t>
            </a:r>
            <a:endParaRPr lang="en-US" altLang="zh-CN" dirty="0"/>
          </a:p>
          <a:p>
            <a:pPr lvl="1"/>
            <a:r>
              <a:rPr lang="zh-CN" altLang="en-US" dirty="0"/>
              <a:t>当网络当使用</a:t>
            </a:r>
            <a:r>
              <a:rPr lang="en-US" altLang="zh-CN" dirty="0" err="1"/>
              <a:t>Losgistic</a:t>
            </a:r>
            <a:r>
              <a:rPr lang="zh-CN" altLang="en-US" dirty="0"/>
              <a:t>激活函数时，</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en-US" altLang="zh-CN" dirty="0"/>
              <a:t>He</a:t>
            </a:r>
            <a:r>
              <a:rPr lang="zh-CN" altLang="en-US" dirty="0"/>
              <a:t>初始化</a:t>
            </a:r>
            <a:endParaRPr lang="en-US" altLang="zh-CN" dirty="0"/>
          </a:p>
          <a:p>
            <a:pPr lvl="1"/>
            <a:r>
              <a:rPr lang="zh-CN" altLang="en-US" dirty="0"/>
              <a:t>当第</a:t>
            </a:r>
            <a:r>
              <a:rPr lang="en-US" altLang="zh-CN" dirty="0"/>
              <a:t>l</a:t>
            </a:r>
            <a:r>
              <a:rPr lang="zh-CN" altLang="en-US" dirty="0"/>
              <a:t>层神经元使用</a:t>
            </a:r>
            <a:r>
              <a:rPr lang="en-US" altLang="zh-CN" dirty="0" err="1"/>
              <a:t>ReLU</a:t>
            </a:r>
            <a:r>
              <a:rPr lang="zh-CN" altLang="en-US" dirty="0"/>
              <a:t>激活函数时，</a:t>
            </a:r>
          </a:p>
        </p:txBody>
      </p:sp>
      <p:pic>
        <p:nvPicPr>
          <p:cNvPr id="4" name="图片 3" descr="屏幕剪辑">
            <a:extLst>
              <a:ext uri="{FF2B5EF4-FFF2-40B4-BE49-F238E27FC236}">
                <a16:creationId xmlns:a16="http://schemas.microsoft.com/office/drawing/2014/main" id="{1CB2A919-9168-4BB6-9098-4FA04F7875B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52800" y="2480388"/>
            <a:ext cx="2362200" cy="929132"/>
          </a:xfrm>
          <a:prstGeom prst="rect">
            <a:avLst/>
          </a:prstGeom>
        </p:spPr>
      </p:pic>
      <p:pic>
        <p:nvPicPr>
          <p:cNvPr id="6" name="图片 5">
            <a:extLst>
              <a:ext uri="{FF2B5EF4-FFF2-40B4-BE49-F238E27FC236}">
                <a16:creationId xmlns:a16="http://schemas.microsoft.com/office/drawing/2014/main" id="{76FA7C8A-ACDF-4EC2-B073-F884000BA8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0" y="5181600"/>
            <a:ext cx="1941286" cy="762000"/>
          </a:xfrm>
          <a:prstGeom prst="rect">
            <a:avLst/>
          </a:prstGeom>
        </p:spPr>
      </p:pic>
    </p:spTree>
    <p:extLst>
      <p:ext uri="{BB962C8B-B14F-4D97-AF65-F5344CB8AC3E}">
        <p14:creationId xmlns:p14="http://schemas.microsoft.com/office/powerpoint/2010/main" val="3317570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p>
        </p:txBody>
      </p:sp>
      <p:sp>
        <p:nvSpPr>
          <p:cNvPr id="3" name="内容占位符 2"/>
          <p:cNvSpPr>
            <a:spLocks noGrp="1"/>
          </p:cNvSpPr>
          <p:nvPr>
            <p:ph sz="quarter" idx="1"/>
          </p:nvPr>
        </p:nvSpPr>
        <p:spPr/>
        <p:txBody>
          <a:bodyPr/>
          <a:lstStyle/>
          <a:p>
            <a:r>
              <a:rPr lang="zh-CN" altLang="en-US" dirty="0"/>
              <a:t> 数据归一化</a:t>
            </a:r>
            <a:endParaRPr lang="en-US" altLang="zh-CN" dirty="0"/>
          </a:p>
          <a:p>
            <a:pPr lvl="1"/>
            <a:r>
              <a:rPr lang="zh-CN" altLang="en-US" dirty="0"/>
              <a:t>标准归一化</a:t>
            </a:r>
            <a:endParaRPr lang="en-US" altLang="zh-CN" dirty="0"/>
          </a:p>
          <a:p>
            <a:pPr lvl="1"/>
            <a:r>
              <a:rPr lang="zh-CN" altLang="en-US" dirty="0"/>
              <a:t>缩放归一化 </a:t>
            </a:r>
            <a:endParaRPr lang="en-US" altLang="zh-CN" dirty="0"/>
          </a:p>
          <a:p>
            <a:pPr lvl="1"/>
            <a:r>
              <a:rPr lang="en-US" altLang="zh-CN" dirty="0"/>
              <a:t>PCA</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3080" y="3515024"/>
            <a:ext cx="7937839" cy="2528349"/>
          </a:xfrm>
          <a:prstGeom prst="rect">
            <a:avLst/>
          </a:prstGeom>
        </p:spPr>
      </p:pic>
    </p:spTree>
    <p:extLst>
      <p:ext uri="{BB962C8B-B14F-4D97-AF65-F5344CB8AC3E}">
        <p14:creationId xmlns:p14="http://schemas.microsoft.com/office/powerpoint/2010/main" val="19493317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数据归一化对梯度的影响</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3873" y="2133600"/>
            <a:ext cx="7715572" cy="3586785"/>
          </a:xfrm>
          <a:prstGeom prst="rect">
            <a:avLst/>
          </a:prstGeom>
        </p:spPr>
      </p:pic>
    </p:spTree>
    <p:extLst>
      <p:ext uri="{BB962C8B-B14F-4D97-AF65-F5344CB8AC3E}">
        <p14:creationId xmlns:p14="http://schemas.microsoft.com/office/powerpoint/2010/main" val="1368863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5EF4-268A-4FAB-AA86-1CE73CBBC6C3}"/>
              </a:ext>
            </a:extLst>
          </p:cNvPr>
          <p:cNvSpPr>
            <a:spLocks noGrp="1"/>
          </p:cNvSpPr>
          <p:nvPr>
            <p:ph type="ctrTitle"/>
          </p:nvPr>
        </p:nvSpPr>
        <p:spPr/>
        <p:txBody>
          <a:bodyPr/>
          <a:lstStyle/>
          <a:p>
            <a:r>
              <a:rPr lang="zh-CN" altLang="en-US" dirty="0"/>
              <a:t>网络优化</a:t>
            </a:r>
          </a:p>
        </p:txBody>
      </p:sp>
    </p:spTree>
    <p:extLst>
      <p:ext uri="{BB962C8B-B14F-4D97-AF65-F5344CB8AC3E}">
        <p14:creationId xmlns:p14="http://schemas.microsoft.com/office/powerpoint/2010/main" val="65866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5C273-CCC8-4095-BE5C-943C4AFC3A32}"/>
              </a:ext>
            </a:extLst>
          </p:cNvPr>
          <p:cNvSpPr>
            <a:spLocks noGrp="1"/>
          </p:cNvSpPr>
          <p:nvPr>
            <p:ph type="ctrTitle"/>
          </p:nvPr>
        </p:nvSpPr>
        <p:spPr/>
        <p:txBody>
          <a:bodyPr/>
          <a:lstStyle/>
          <a:p>
            <a:r>
              <a:rPr lang="zh-CN" altLang="en-US" dirty="0"/>
              <a:t>逐层归一化</a:t>
            </a:r>
          </a:p>
        </p:txBody>
      </p:sp>
    </p:spTree>
    <p:extLst>
      <p:ext uri="{BB962C8B-B14F-4D97-AF65-F5344CB8AC3E}">
        <p14:creationId xmlns:p14="http://schemas.microsoft.com/office/powerpoint/2010/main" val="814338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8E567-404B-4F15-A3C3-3B72AD84AEA4}"/>
              </a:ext>
            </a:extLst>
          </p:cNvPr>
          <p:cNvSpPr>
            <a:spLocks noGrp="1"/>
          </p:cNvSpPr>
          <p:nvPr>
            <p:ph type="title"/>
          </p:nvPr>
        </p:nvSpPr>
        <p:spPr/>
        <p:txBody>
          <a:bodyPr/>
          <a:lstStyle/>
          <a:p>
            <a:r>
              <a:rPr lang="zh-CN" altLang="en-US" dirty="0"/>
              <a:t>逐层归一化</a:t>
            </a:r>
          </a:p>
        </p:txBody>
      </p:sp>
      <p:sp>
        <p:nvSpPr>
          <p:cNvPr id="3" name="内容占位符 2">
            <a:extLst>
              <a:ext uri="{FF2B5EF4-FFF2-40B4-BE49-F238E27FC236}">
                <a16:creationId xmlns:a16="http://schemas.microsoft.com/office/drawing/2014/main" id="{EECA0D97-9009-4D88-BE62-86B29ECAE8DB}"/>
              </a:ext>
            </a:extLst>
          </p:cNvPr>
          <p:cNvSpPr>
            <a:spLocks noGrp="1"/>
          </p:cNvSpPr>
          <p:nvPr>
            <p:ph sz="quarter" idx="1"/>
          </p:nvPr>
        </p:nvSpPr>
        <p:spPr/>
        <p:txBody>
          <a:bodyPr/>
          <a:lstStyle/>
          <a:p>
            <a:r>
              <a:rPr lang="zh-CN" altLang="en-US" dirty="0"/>
              <a:t>内部协变量偏移（</a:t>
            </a:r>
            <a:r>
              <a:rPr lang="en-US" altLang="zh-CN" dirty="0"/>
              <a:t>Internal Covariate Shift</a:t>
            </a:r>
            <a:r>
              <a:rPr lang="zh-CN" altLang="en-US" dirty="0"/>
              <a:t>）</a:t>
            </a:r>
            <a:endParaRPr lang="en-US" altLang="zh-CN" dirty="0"/>
          </a:p>
          <a:p>
            <a:endParaRPr lang="en-US" altLang="zh-CN" dirty="0"/>
          </a:p>
          <a:p>
            <a:r>
              <a:rPr lang="zh-CN" altLang="en-US" dirty="0"/>
              <a:t>归一化方法</a:t>
            </a:r>
            <a:endParaRPr lang="en-US" altLang="zh-CN" dirty="0"/>
          </a:p>
          <a:p>
            <a:pPr lvl="1"/>
            <a:r>
              <a:rPr lang="zh-CN" altLang="en-US" dirty="0"/>
              <a:t>批量归一化（</a:t>
            </a:r>
            <a:r>
              <a:rPr lang="en-US" altLang="zh-CN" dirty="0"/>
              <a:t>Batch Normalization</a:t>
            </a:r>
            <a:r>
              <a:rPr lang="zh-CN" altLang="en-US" dirty="0"/>
              <a:t>，</a:t>
            </a:r>
            <a:r>
              <a:rPr lang="en-US" altLang="zh-CN" dirty="0"/>
              <a:t>BN</a:t>
            </a:r>
            <a:r>
              <a:rPr lang="zh-CN" altLang="en-US" dirty="0"/>
              <a:t>）</a:t>
            </a:r>
            <a:endParaRPr lang="en-US" altLang="zh-CN" dirty="0"/>
          </a:p>
          <a:p>
            <a:pPr lvl="1"/>
            <a:r>
              <a:rPr lang="zh-CN" altLang="en-US" dirty="0"/>
              <a:t>层归一化（</a:t>
            </a:r>
            <a:r>
              <a:rPr lang="en-US" altLang="zh-CN" dirty="0"/>
              <a:t>Layer Normalization</a:t>
            </a:r>
            <a:r>
              <a:rPr lang="zh-CN" altLang="en-US" dirty="0"/>
              <a:t>）</a:t>
            </a:r>
            <a:endParaRPr lang="en-US" altLang="zh-CN" dirty="0"/>
          </a:p>
          <a:p>
            <a:pPr lvl="1"/>
            <a:r>
              <a:rPr lang="zh-CN" altLang="en-US" dirty="0"/>
              <a:t>权重归一化（</a:t>
            </a:r>
            <a:r>
              <a:rPr lang="en-US" altLang="zh-CN" dirty="0"/>
              <a:t>Weight Normalization</a:t>
            </a:r>
            <a:r>
              <a:rPr lang="zh-CN" altLang="en-US" dirty="0"/>
              <a:t>）</a:t>
            </a:r>
            <a:endParaRPr lang="en-US" altLang="zh-CN" dirty="0"/>
          </a:p>
          <a:p>
            <a:pPr lvl="1"/>
            <a:r>
              <a:rPr lang="zh-CN" altLang="en-US" dirty="0"/>
              <a:t>局部响应归一化（</a:t>
            </a:r>
            <a:r>
              <a:rPr lang="en-US" altLang="zh-CN" dirty="0"/>
              <a:t>Local Response Normalization</a:t>
            </a:r>
            <a:r>
              <a:rPr lang="zh-CN" altLang="en-US" dirty="0"/>
              <a:t>，</a:t>
            </a:r>
            <a:r>
              <a:rPr lang="en-US" altLang="zh-CN" dirty="0"/>
              <a:t>LRN</a:t>
            </a:r>
            <a:r>
              <a:rPr lang="zh-CN" altLang="en-US" dirty="0"/>
              <a:t>）</a:t>
            </a:r>
          </a:p>
        </p:txBody>
      </p:sp>
    </p:spTree>
    <p:extLst>
      <p:ext uri="{BB962C8B-B14F-4D97-AF65-F5344CB8AC3E}">
        <p14:creationId xmlns:p14="http://schemas.microsoft.com/office/powerpoint/2010/main" val="3587780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批量归一化</a:t>
            </a:r>
          </a:p>
        </p:txBody>
      </p:sp>
      <p:sp>
        <p:nvSpPr>
          <p:cNvPr id="8" name="内容占位符 7">
            <a:extLst>
              <a:ext uri="{FF2B5EF4-FFF2-40B4-BE49-F238E27FC236}">
                <a16:creationId xmlns:a16="http://schemas.microsoft.com/office/drawing/2014/main" id="{7EFB9D8D-2CC4-43C0-AD77-313DD1C2AFE5}"/>
              </a:ext>
            </a:extLst>
          </p:cNvPr>
          <p:cNvSpPr>
            <a:spLocks noGrp="1"/>
          </p:cNvSpPr>
          <p:nvPr>
            <p:ph sz="quarter" idx="1"/>
          </p:nvPr>
        </p:nvSpPr>
        <p:spPr/>
        <p:txBody>
          <a:bodyPr/>
          <a:lstStyle/>
          <a:p>
            <a:endParaRPr lang="en-US" altLang="zh-CN" dirty="0"/>
          </a:p>
          <a:p>
            <a:endParaRPr lang="en-US" altLang="zh-CN" dirty="0"/>
          </a:p>
          <a:p>
            <a:endParaRPr lang="en-US" altLang="zh-CN" dirty="0"/>
          </a:p>
          <a:p>
            <a:pPr lvl="1"/>
            <a:r>
              <a:rPr lang="zh-CN" altLang="en-US" dirty="0"/>
              <a:t>给定一个包含</a:t>
            </a:r>
            <a:r>
              <a:rPr lang="en-US" altLang="zh-CN" dirty="0"/>
              <a:t>K </a:t>
            </a:r>
            <a:r>
              <a:rPr lang="zh-CN" altLang="en-US" dirty="0"/>
              <a:t>个样本的小批量样本集合，计算均值和方差</a:t>
            </a:r>
            <a:endParaRPr lang="en-US" altLang="zh-CN" dirty="0"/>
          </a:p>
          <a:p>
            <a:pPr lvl="1"/>
            <a:endParaRPr lang="en-US" altLang="zh-CN" dirty="0"/>
          </a:p>
          <a:p>
            <a:pPr lvl="1"/>
            <a:endParaRPr lang="en-US" altLang="zh-CN" dirty="0"/>
          </a:p>
          <a:p>
            <a:pPr lvl="1"/>
            <a:endParaRPr lang="en-US" altLang="zh-CN" dirty="0"/>
          </a:p>
          <a:p>
            <a:pPr lvl="1"/>
            <a:r>
              <a:rPr lang="zh-CN" altLang="en-US" dirty="0"/>
              <a:t>批量归一化</a:t>
            </a:r>
          </a:p>
        </p:txBody>
      </p:sp>
      <p:pic>
        <p:nvPicPr>
          <p:cNvPr id="7" name="图片 6">
            <a:extLst>
              <a:ext uri="{FF2B5EF4-FFF2-40B4-BE49-F238E27FC236}">
                <a16:creationId xmlns:a16="http://schemas.microsoft.com/office/drawing/2014/main" id="{D42A804A-7651-4046-8C55-B82AC8D2E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447800"/>
            <a:ext cx="5987299" cy="1208346"/>
          </a:xfrm>
          <a:prstGeom prst="rect">
            <a:avLst/>
          </a:prstGeom>
        </p:spPr>
      </p:pic>
      <p:pic>
        <p:nvPicPr>
          <p:cNvPr id="10" name="图片 9">
            <a:extLst>
              <a:ext uri="{FF2B5EF4-FFF2-40B4-BE49-F238E27FC236}">
                <a16:creationId xmlns:a16="http://schemas.microsoft.com/office/drawing/2014/main" id="{E6DFF9C2-2EE3-4CF8-9B05-404D544E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3589517"/>
            <a:ext cx="3140611" cy="1224675"/>
          </a:xfrm>
          <a:prstGeom prst="rect">
            <a:avLst/>
          </a:prstGeom>
        </p:spPr>
      </p:pic>
      <p:pic>
        <p:nvPicPr>
          <p:cNvPr id="12" name="图片 11">
            <a:extLst>
              <a:ext uri="{FF2B5EF4-FFF2-40B4-BE49-F238E27FC236}">
                <a16:creationId xmlns:a16="http://schemas.microsoft.com/office/drawing/2014/main" id="{594EC1AA-9F18-4B7C-9179-2D8CFCFA1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5351394"/>
            <a:ext cx="1948594" cy="881766"/>
          </a:xfrm>
          <a:prstGeom prst="rect">
            <a:avLst/>
          </a:prstGeom>
        </p:spPr>
      </p:pic>
    </p:spTree>
    <p:extLst>
      <p:ext uri="{BB962C8B-B14F-4D97-AF65-F5344CB8AC3E}">
        <p14:creationId xmlns:p14="http://schemas.microsoft.com/office/powerpoint/2010/main" val="3889959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7E846-F8C6-4E7D-A732-0C2FA102BF23}"/>
              </a:ext>
            </a:extLst>
          </p:cNvPr>
          <p:cNvSpPr>
            <a:spLocks noGrp="1"/>
          </p:cNvSpPr>
          <p:nvPr>
            <p:ph type="title"/>
          </p:nvPr>
        </p:nvSpPr>
        <p:spPr/>
        <p:txBody>
          <a:bodyPr/>
          <a:lstStyle/>
          <a:p>
            <a:r>
              <a:rPr lang="zh-CN" altLang="en-US" dirty="0"/>
              <a:t>层归一化</a:t>
            </a:r>
          </a:p>
        </p:txBody>
      </p:sp>
      <p:sp>
        <p:nvSpPr>
          <p:cNvPr id="3" name="内容占位符 2">
            <a:extLst>
              <a:ext uri="{FF2B5EF4-FFF2-40B4-BE49-F238E27FC236}">
                <a16:creationId xmlns:a16="http://schemas.microsoft.com/office/drawing/2014/main" id="{FF576C3B-1EDD-48DD-B552-A64EE7A12FCB}"/>
              </a:ext>
            </a:extLst>
          </p:cNvPr>
          <p:cNvSpPr>
            <a:spLocks noGrp="1"/>
          </p:cNvSpPr>
          <p:nvPr>
            <p:ph sz="quarter" idx="1"/>
          </p:nvPr>
        </p:nvSpPr>
        <p:spPr/>
        <p:txBody>
          <a:bodyPr/>
          <a:lstStyle/>
          <a:p>
            <a:endParaRPr lang="zh-CN" altLang="en-US"/>
          </a:p>
        </p:txBody>
      </p:sp>
    </p:spTree>
    <p:extLst>
      <p:ext uri="{BB962C8B-B14F-4D97-AF65-F5344CB8AC3E}">
        <p14:creationId xmlns:p14="http://schemas.microsoft.com/office/powerpoint/2010/main" val="1689093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超参数</a:t>
            </a:r>
            <a:endParaRPr lang="en-US" altLang="zh-CN" dirty="0"/>
          </a:p>
          <a:p>
            <a:pPr lvl="1"/>
            <a:r>
              <a:rPr lang="zh-CN" altLang="en-US" dirty="0"/>
              <a:t>层数</a:t>
            </a:r>
          </a:p>
          <a:p>
            <a:pPr lvl="1"/>
            <a:r>
              <a:rPr lang="zh-CN" altLang="en-US" dirty="0"/>
              <a:t>每层神经元个数</a:t>
            </a:r>
          </a:p>
          <a:p>
            <a:pPr lvl="1"/>
            <a:r>
              <a:rPr lang="zh-CN" altLang="en-US" dirty="0"/>
              <a:t>激活函数</a:t>
            </a:r>
          </a:p>
          <a:p>
            <a:pPr lvl="1"/>
            <a:r>
              <a:rPr lang="zh-CN" altLang="en-US" dirty="0"/>
              <a:t>学习率（以及动态调整算法）</a:t>
            </a:r>
          </a:p>
          <a:p>
            <a:pPr lvl="1"/>
            <a:r>
              <a:rPr lang="zh-CN" altLang="en-US" dirty="0"/>
              <a:t>正则化系数</a:t>
            </a:r>
          </a:p>
          <a:p>
            <a:pPr lvl="1"/>
            <a:r>
              <a:rPr lang="en-US" altLang="zh-CN" dirty="0"/>
              <a:t>mini-batch </a:t>
            </a:r>
            <a:r>
              <a:rPr lang="zh-CN" altLang="en-US" dirty="0"/>
              <a:t>大小</a:t>
            </a:r>
          </a:p>
        </p:txBody>
      </p:sp>
      <p:sp>
        <p:nvSpPr>
          <p:cNvPr id="5" name="内容占位符 4"/>
          <p:cNvSpPr>
            <a:spLocks noGrp="1"/>
          </p:cNvSpPr>
          <p:nvPr>
            <p:ph sz="quarter" idx="2"/>
          </p:nvPr>
        </p:nvSpPr>
        <p:spPr/>
        <p:txBody>
          <a:bodyPr/>
          <a:lstStyle/>
          <a:p>
            <a:r>
              <a:rPr lang="zh-CN" altLang="en-US" dirty="0">
                <a:solidFill>
                  <a:srgbClr val="FF0000"/>
                </a:solidFill>
              </a:rPr>
              <a:t>优化方法</a:t>
            </a:r>
            <a:endParaRPr lang="en-US" altLang="zh-CN" dirty="0">
              <a:solidFill>
                <a:srgbClr val="FF0000"/>
              </a:solidFill>
            </a:endParaRPr>
          </a:p>
          <a:p>
            <a:pPr lvl="1"/>
            <a:r>
              <a:rPr lang="zh-CN" altLang="en-US" dirty="0">
                <a:solidFill>
                  <a:srgbClr val="FF0000"/>
                </a:solidFill>
              </a:rPr>
              <a:t>网格搜索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p>
          <a:p>
            <a:endParaRPr lang="zh-CN" altLang="en-US" dirty="0"/>
          </a:p>
        </p:txBody>
      </p:sp>
    </p:spTree>
    <p:extLst>
      <p:ext uri="{BB962C8B-B14F-4D97-AF65-F5344CB8AC3E}">
        <p14:creationId xmlns:p14="http://schemas.microsoft.com/office/powerpoint/2010/main" val="843860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网格搜索（</a:t>
            </a:r>
            <a:r>
              <a:rPr lang="en-US" altLang="zh-CN" dirty="0"/>
              <a:t>Grid Search</a:t>
            </a:r>
            <a:r>
              <a:rPr lang="zh-CN" altLang="en-US" dirty="0"/>
              <a:t>）</a:t>
            </a:r>
            <a:endParaRPr lang="en-US" altLang="zh-CN" dirty="0"/>
          </a:p>
          <a:p>
            <a:pPr lvl="1"/>
            <a:r>
              <a:rPr lang="zh-CN" altLang="en-US" dirty="0"/>
              <a:t>假设总共有</a:t>
            </a:r>
            <a:r>
              <a:rPr lang="en-US" altLang="zh-CN" dirty="0"/>
              <a:t>K </a:t>
            </a:r>
            <a:r>
              <a:rPr lang="zh-CN" altLang="en-US" dirty="0"/>
              <a:t>个超参数，第</a:t>
            </a:r>
            <a:r>
              <a:rPr lang="en-US" altLang="zh-CN" dirty="0"/>
              <a:t>k</a:t>
            </a:r>
            <a:r>
              <a:rPr lang="zh-CN" altLang="en-US" dirty="0"/>
              <a:t>个超参数的可以取</a:t>
            </a:r>
            <a:r>
              <a:rPr lang="en-US" altLang="zh-CN" dirty="0" err="1"/>
              <a:t>m</a:t>
            </a:r>
            <a:r>
              <a:rPr lang="en-US" altLang="zh-CN" baseline="-25000" dirty="0" err="1"/>
              <a:t>k</a:t>
            </a:r>
            <a:r>
              <a:rPr lang="en-US" altLang="zh-CN" dirty="0"/>
              <a:t> </a:t>
            </a:r>
            <a:r>
              <a:rPr lang="zh-CN" altLang="en-US" dirty="0"/>
              <a:t>个值。</a:t>
            </a:r>
            <a:endParaRPr lang="en-US" altLang="zh-CN" dirty="0"/>
          </a:p>
          <a:p>
            <a:pPr lvl="1"/>
            <a:r>
              <a:rPr lang="zh-CN" altLang="en-US" dirty="0"/>
              <a:t>如果参数是连续的，可以将参数离散化，选择几个“经验”值。比如学习率</a:t>
            </a:r>
            <a:r>
              <a:rPr lang="en-US" altLang="zh-CN" dirty="0"/>
              <a:t>α</a:t>
            </a:r>
            <a:r>
              <a:rPr lang="zh-CN" altLang="en-US" dirty="0"/>
              <a:t>，我们可以设置</a:t>
            </a:r>
            <a:endParaRPr lang="en-US" altLang="zh-CN" dirty="0"/>
          </a:p>
          <a:p>
            <a:pPr marL="205978" lvl="1" indent="0">
              <a:buNone/>
            </a:pPr>
            <a:endParaRPr lang="en-US" altLang="zh-CN" dirty="0"/>
          </a:p>
          <a:p>
            <a:pPr marL="205978" lvl="1" indent="0">
              <a:buNone/>
            </a:pPr>
            <a:r>
              <a:rPr lang="en-US" altLang="zh-CN" dirty="0"/>
              <a:t>			α ∈ {0.01,0.1,0.5,1.0}.</a:t>
            </a:r>
          </a:p>
          <a:p>
            <a:endParaRPr lang="en-US" altLang="zh-CN" dirty="0"/>
          </a:p>
          <a:p>
            <a:pPr lvl="1"/>
            <a:r>
              <a:rPr lang="zh-CN" altLang="en-US" dirty="0"/>
              <a:t>这些超参数可以有</a:t>
            </a:r>
            <a:r>
              <a:rPr lang="en-US" altLang="zh-CN" dirty="0"/>
              <a:t> m</a:t>
            </a:r>
            <a:r>
              <a:rPr lang="en-US" altLang="zh-CN" baseline="-25000" dirty="0"/>
              <a:t>1</a:t>
            </a:r>
            <a:r>
              <a:rPr lang="en-US" altLang="zh-CN" dirty="0"/>
              <a:t>×m</a:t>
            </a:r>
            <a:r>
              <a:rPr lang="en-US" altLang="zh-CN" baseline="-25000" dirty="0"/>
              <a:t>2</a:t>
            </a:r>
            <a:r>
              <a:rPr lang="en-US" altLang="zh-CN" dirty="0"/>
              <a:t> ×···×</a:t>
            </a:r>
            <a:r>
              <a:rPr lang="en-US" altLang="zh-CN" dirty="0" err="1"/>
              <a:t>m</a:t>
            </a:r>
            <a:r>
              <a:rPr lang="en-US" altLang="zh-CN" baseline="-25000" dirty="0" err="1"/>
              <a:t>K</a:t>
            </a:r>
            <a:r>
              <a:rPr lang="en-US" altLang="zh-CN" dirty="0"/>
              <a:t> </a:t>
            </a:r>
            <a:r>
              <a:rPr lang="zh-CN" altLang="en-US" dirty="0"/>
              <a:t>个取值组合。</a:t>
            </a:r>
          </a:p>
        </p:txBody>
      </p:sp>
    </p:spTree>
    <p:extLst>
      <p:ext uri="{BB962C8B-B14F-4D97-AF65-F5344CB8AC3E}">
        <p14:creationId xmlns:p14="http://schemas.microsoft.com/office/powerpoint/2010/main" val="2454328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273144"/>
            <a:ext cx="8229600" cy="4829237"/>
          </a:xfrm>
        </p:spPr>
      </p:pic>
    </p:spTree>
    <p:extLst>
      <p:ext uri="{BB962C8B-B14F-4D97-AF65-F5344CB8AC3E}">
        <p14:creationId xmlns:p14="http://schemas.microsoft.com/office/powerpoint/2010/main" val="1390736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贝叶斯优化</a:t>
            </a:r>
            <a:endParaRPr lang="en-US" altLang="zh-CN" dirty="0"/>
          </a:p>
          <a:p>
            <a:r>
              <a:rPr lang="zh-CN" altLang="en-US" dirty="0"/>
              <a:t>动态资源分配</a:t>
            </a:r>
            <a:endParaRPr lang="en-US" altLang="zh-CN" dirty="0"/>
          </a:p>
          <a:p>
            <a:r>
              <a:rPr lang="zh-CN" altLang="en-US" dirty="0"/>
              <a:t>神经架构搜索</a:t>
            </a:r>
          </a:p>
        </p:txBody>
      </p:sp>
    </p:spTree>
    <p:extLst>
      <p:ext uri="{BB962C8B-B14F-4D97-AF65-F5344CB8AC3E}">
        <p14:creationId xmlns:p14="http://schemas.microsoft.com/office/powerpoint/2010/main" val="2900685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EE1D2-FAB6-4E12-B171-D2A020E83186}"/>
              </a:ext>
            </a:extLst>
          </p:cNvPr>
          <p:cNvSpPr>
            <a:spLocks noGrp="1"/>
          </p:cNvSpPr>
          <p:nvPr>
            <p:ph type="ctrTitle"/>
          </p:nvPr>
        </p:nvSpPr>
        <p:spPr/>
        <p:txBody>
          <a:bodyPr/>
          <a:lstStyle/>
          <a:p>
            <a:r>
              <a:rPr lang="zh-CN" altLang="en-US" dirty="0"/>
              <a:t>网络正则化</a:t>
            </a:r>
          </a:p>
        </p:txBody>
      </p:sp>
    </p:spTree>
    <p:extLst>
      <p:ext uri="{BB962C8B-B14F-4D97-AF65-F5344CB8AC3E}">
        <p14:creationId xmlns:p14="http://schemas.microsoft.com/office/powerpoint/2010/main" val="3794655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p>
        </p:txBody>
      </p:sp>
      <p:sp>
        <p:nvSpPr>
          <p:cNvPr id="4" name="内容占位符 3"/>
          <p:cNvSpPr>
            <a:spLocks noGrp="1"/>
          </p:cNvSpPr>
          <p:nvPr>
            <p:ph sz="quarter" idx="1"/>
          </p:nvPr>
        </p:nvSpPr>
        <p:spPr>
          <a:xfrm>
            <a:off x="457200" y="1219200"/>
            <a:ext cx="3124200" cy="4937760"/>
          </a:xfrm>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553" y="1236018"/>
            <a:ext cx="4592347" cy="4648200"/>
          </a:xfrm>
          <a:prstGeom prst="rect">
            <a:avLst/>
          </a:prstGeom>
        </p:spPr>
      </p:pic>
      <p:sp>
        <p:nvSpPr>
          <p:cNvPr id="6" name="下箭头 5"/>
          <p:cNvSpPr/>
          <p:nvPr/>
        </p:nvSpPr>
        <p:spPr>
          <a:xfrm>
            <a:off x="1600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990600"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1295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1219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33400" y="5901035"/>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186184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网络优化的难点</a:t>
            </a:r>
            <a:endParaRPr lang="zh-CN" altLang="en-US" dirty="0"/>
          </a:p>
        </p:txBody>
      </p:sp>
      <p:sp>
        <p:nvSpPr>
          <p:cNvPr id="3" name="内容占位符 2"/>
          <p:cNvSpPr>
            <a:spLocks noGrp="1"/>
          </p:cNvSpPr>
          <p:nvPr>
            <p:ph sz="quarter" idx="1"/>
          </p:nvPr>
        </p:nvSpPr>
        <p:spPr/>
        <p:txBody>
          <a:bodyPr/>
          <a:lstStyle/>
          <a:p>
            <a:r>
              <a:rPr lang="zh-CN" altLang="en-US" dirty="0"/>
              <a:t>结构差异大</a:t>
            </a:r>
            <a:endParaRPr lang="en-US" altLang="zh-CN" dirty="0"/>
          </a:p>
          <a:p>
            <a:pPr lvl="1"/>
            <a:r>
              <a:rPr lang="zh-CN" altLang="en-US" dirty="0"/>
              <a:t>没有通用的优化算法</a:t>
            </a:r>
            <a:endParaRPr lang="en-US" altLang="zh-CN" dirty="0"/>
          </a:p>
          <a:p>
            <a:endParaRPr lang="en-US" altLang="zh-CN" dirty="0"/>
          </a:p>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404473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6402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endParaRPr lang="en-US" altLang="zh-CN" dirty="0"/>
              </a:p>
              <a:p>
                <a:pPr lvl="1"/>
                <a:r>
                  <a:rPr lang="en-US" altLang="zh-CN" dirty="0"/>
                  <a:t>early stop</a:t>
                </a:r>
              </a:p>
              <a:p>
                <a:pPr lvl="1"/>
                <a:r>
                  <a:rPr lang="zh-CN" altLang="en-US" dirty="0"/>
                  <a:t>权重衰减</a:t>
                </a:r>
                <a:endParaRPr lang="en-US" altLang="zh-CN" dirty="0"/>
              </a:p>
              <a:p>
                <a:pPr lvl="1"/>
                <a:r>
                  <a:rPr lang="en-US" altLang="zh-CN" dirty="0"/>
                  <a:t>SGD</a:t>
                </a:r>
              </a:p>
              <a:p>
                <a:pPr lvl="1"/>
                <a:r>
                  <a:rPr lang="en-US" altLang="zh-CN" dirty="0"/>
                  <a:t>Dropout</a:t>
                </a:r>
              </a:p>
              <a:p>
                <a:pPr lvl="1"/>
                <a:r>
                  <a:rPr lang="zh-CN" altLang="en-US" dirty="0"/>
                  <a:t>数据增强</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9420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D039258-2904-4052-BFC7-7439F7313C70}"/>
                  </a:ext>
                </a:extLst>
              </p:cNvPr>
              <p:cNvSpPr>
                <a:spLocks noGrp="1"/>
              </p:cNvSpPr>
              <p:nvPr>
                <p:ph type="title"/>
              </p:nvPr>
            </p:nvSpPr>
            <p:spPr/>
            <p:txBody>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p>
            </p:txBody>
          </p:sp>
        </mc:Choice>
        <mc:Fallback xmlns="">
          <p:sp>
            <p:nvSpPr>
              <p:cNvPr id="2" name="标题 1">
                <a:extLst>
                  <a:ext uri="{FF2B5EF4-FFF2-40B4-BE49-F238E27FC236}">
                    <a16:creationId xmlns:a16="http://schemas.microsoft.com/office/drawing/2014/main" id="{DD039258-2904-4052-BFC7-7439F7313C70}"/>
                  </a:ext>
                </a:extLst>
              </p:cNvPr>
              <p:cNvSpPr>
                <a:spLocks noGrp="1" noRot="1" noChangeAspect="1" noMove="1" noResize="1" noEditPoints="1" noAdjustHandles="1" noChangeArrowheads="1" noChangeShapeType="1" noTextEdit="1"/>
              </p:cNvSpPr>
              <p:nvPr>
                <p:ph type="title"/>
              </p:nvPr>
            </p:nvSpPr>
            <p:spPr>
              <a:blipFill>
                <a:blip r:embed="rId2"/>
                <a:stretch>
                  <a:fillRect b="-22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A466A3-0E5F-4888-9DA8-10D04BC38678}"/>
                  </a:ext>
                </a:extLst>
              </p:cNvPr>
              <p:cNvSpPr>
                <a:spLocks noGrp="1"/>
              </p:cNvSpPr>
              <p:nvPr>
                <p:ph sz="quarter" idx="1"/>
              </p:nvPr>
            </p:nvSpPr>
            <p:spPr/>
            <p:txBody>
              <a:bodyPr/>
              <a:lstStyle/>
              <a:p>
                <a:r>
                  <a:rPr lang="zh-CN" altLang="en-US" dirty="0"/>
                  <a:t>优化问题可以写为</a:t>
                </a:r>
                <a:endParaRPr lang="en-US" altLang="zh-CN" dirty="0"/>
              </a:p>
              <a:p>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m:rPr>
                            <m:sty m:val="p"/>
                          </m:rPr>
                          <a:rPr lang="en-US" altLang="zh-CN" i="1">
                            <a:latin typeface="Cambria Math" panose="02040503050406030204" pitchFamily="18" charset="0"/>
                            <a:ea typeface="Cambria Math" panose="02040503050406030204" pitchFamily="18" charset="0"/>
                          </a:rPr>
                          <m:t>p</m:t>
                        </m:r>
                      </m:sub>
                    </m:sSub>
                  </m:oMath>
                </a14:m>
                <a:r>
                  <a:rPr lang="en-US" altLang="zh-CN" dirty="0"/>
                  <a:t> </a:t>
                </a:r>
                <a:r>
                  <a:rPr lang="zh-CN" altLang="en-US" dirty="0"/>
                  <a:t>为范数函数，</a:t>
                </a:r>
                <a:r>
                  <a:rPr lang="en-US" altLang="zh-CN" dirty="0"/>
                  <a:t>p</a:t>
                </a:r>
                <a:r>
                  <a:rPr lang="zh-CN" altLang="en-US" dirty="0"/>
                  <a:t>的取值通常为</a:t>
                </a:r>
                <a:r>
                  <a:rPr lang="en-US" altLang="zh-CN" dirty="0"/>
                  <a:t>{1,2}</a:t>
                </a:r>
                <a:r>
                  <a:rPr lang="zh-CN" altLang="en-US" dirty="0"/>
                  <a:t>代表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范数，</a:t>
                </a:r>
                <a:r>
                  <a:rPr lang="en-US" altLang="zh-CN" dirty="0"/>
                  <a:t>λ</a:t>
                </a:r>
                <a:r>
                  <a:rPr lang="zh-CN" altLang="en-US" dirty="0"/>
                  <a:t>为正则化系数。</a:t>
                </a:r>
              </a:p>
            </p:txBody>
          </p:sp>
        </mc:Choice>
        <mc:Fallback xmlns="">
          <p:sp>
            <p:nvSpPr>
              <p:cNvPr id="3" name="内容占位符 2">
                <a:extLst>
                  <a:ext uri="{FF2B5EF4-FFF2-40B4-BE49-F238E27FC236}">
                    <a16:creationId xmlns:a16="http://schemas.microsoft.com/office/drawing/2014/main" id="{26A466A3-0E5F-4888-9DA8-10D04BC38678}"/>
                  </a:ext>
                </a:extLst>
              </p:cNvPr>
              <p:cNvSpPr>
                <a:spLocks noGrp="1" noRot="1" noChangeAspect="1" noMove="1" noResize="1" noEditPoints="1" noAdjustHandles="1" noChangeArrowheads="1" noChangeShapeType="1" noTextEdit="1"/>
              </p:cNvSpPr>
              <p:nvPr>
                <p:ph sz="quarter" idx="1"/>
              </p:nvPr>
            </p:nvSpPr>
            <p:spPr>
              <a:blipFill>
                <a:blip r:embed="rId3"/>
                <a:stretch>
                  <a:fillRect l="-1037" t="-172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B69C586-0F91-479B-B37A-00A9AD615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981200"/>
            <a:ext cx="4935071" cy="685800"/>
          </a:xfrm>
          <a:prstGeom prst="rect">
            <a:avLst/>
          </a:prstGeom>
        </p:spPr>
      </p:pic>
      <p:pic>
        <p:nvPicPr>
          <p:cNvPr id="7" name="图片 6">
            <a:extLst>
              <a:ext uri="{FF2B5EF4-FFF2-40B4-BE49-F238E27FC236}">
                <a16:creationId xmlns:a16="http://schemas.microsoft.com/office/drawing/2014/main" id="{156213A6-A21F-4E91-9F6A-B7267D650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886200"/>
            <a:ext cx="6651345" cy="1964923"/>
          </a:xfrm>
          <a:prstGeom prst="rect">
            <a:avLst/>
          </a:prstGeom>
        </p:spPr>
      </p:pic>
    </p:spTree>
    <p:extLst>
      <p:ext uri="{BB962C8B-B14F-4D97-AF65-F5344CB8AC3E}">
        <p14:creationId xmlns:p14="http://schemas.microsoft.com/office/powerpoint/2010/main" val="35541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隐藏层的不同神经元个数</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2438400"/>
            <a:ext cx="7937836" cy="2971800"/>
          </a:xfrm>
          <a:prstGeom prst="rect">
            <a:avLst/>
          </a:prstGeom>
        </p:spPr>
      </p:pic>
      <p:sp>
        <p:nvSpPr>
          <p:cNvPr id="5" name="矩形 4"/>
          <p:cNvSpPr/>
          <p:nvPr/>
        </p:nvSpPr>
        <p:spPr>
          <a:xfrm>
            <a:off x="3962400" y="472440"/>
            <a:ext cx="3828549" cy="400110"/>
          </a:xfrm>
          <a:prstGeom prst="rect">
            <a:avLst/>
          </a:prstGeom>
        </p:spPr>
        <p:txBody>
          <a:bodyPr wrap="none">
            <a:spAutoFit/>
          </a:bodyPr>
          <a:lstStyle/>
          <a:p>
            <a:r>
              <a:rPr lang="zh-CN" altLang="en-US" sz="2000" dirty="0"/>
              <a:t>http://playground.tensorflow.org/</a:t>
            </a:r>
          </a:p>
        </p:txBody>
      </p:sp>
    </p:spTree>
    <p:extLst>
      <p:ext uri="{BB962C8B-B14F-4D97-AF65-F5344CB8AC3E}">
        <p14:creationId xmlns:p14="http://schemas.microsoft.com/office/powerpoint/2010/main" val="8791369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不同的正则化系数</a:t>
            </a: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400" y="2590800"/>
            <a:ext cx="8001000" cy="3025113"/>
          </a:xfrm>
          <a:prstGeom prst="rect">
            <a:avLst/>
          </a:prstGeom>
        </p:spPr>
      </p:pic>
    </p:spTree>
    <p:extLst>
      <p:ext uri="{BB962C8B-B14F-4D97-AF65-F5344CB8AC3E}">
        <p14:creationId xmlns:p14="http://schemas.microsoft.com/office/powerpoint/2010/main" val="84194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p>
        </p:txBody>
      </p:sp>
      <p:sp>
        <p:nvSpPr>
          <p:cNvPr id="3" name="内容占位符 2"/>
          <p:cNvSpPr>
            <a:spLocks noGrp="1"/>
          </p:cNvSpPr>
          <p:nvPr>
            <p:ph sz="quarter"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8400" y="3052886"/>
            <a:ext cx="3906056" cy="3164723"/>
          </a:xfrm>
          <a:prstGeom prst="rect">
            <a:avLst/>
          </a:prstGeom>
        </p:spPr>
      </p:pic>
    </p:spTree>
    <p:extLst>
      <p:ext uri="{BB962C8B-B14F-4D97-AF65-F5344CB8AC3E}">
        <p14:creationId xmlns:p14="http://schemas.microsoft.com/office/powerpoint/2010/main" val="25501506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9B1B8-897C-4CDB-A4A7-C73BE6BA06EA}"/>
              </a:ext>
            </a:extLst>
          </p:cNvPr>
          <p:cNvSpPr>
            <a:spLocks noGrp="1"/>
          </p:cNvSpPr>
          <p:nvPr>
            <p:ph type="title"/>
          </p:nvPr>
        </p:nvSpPr>
        <p:spPr/>
        <p:txBody>
          <a:bodyPr/>
          <a:lstStyle/>
          <a:p>
            <a:r>
              <a:rPr lang="zh-CN" altLang="en-US" dirty="0"/>
              <a:t>权重衰减（</a:t>
            </a:r>
            <a:r>
              <a:rPr lang="en-US" altLang="zh-CN" dirty="0"/>
              <a:t>Weight Decay</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F6E5C-ADE0-4FF6-9F55-B8ED54699CFF}"/>
                  </a:ext>
                </a:extLst>
              </p:cNvPr>
              <p:cNvSpPr>
                <a:spLocks noGrp="1"/>
              </p:cNvSpPr>
              <p:nvPr>
                <p:ph sz="quarter" idx="1"/>
              </p:nvPr>
            </p:nvSpPr>
            <p:spPr/>
            <p:txBody>
              <a:bodyPr/>
              <a:lstStyle/>
              <a:p>
                <a:r>
                  <a:rPr lang="zh-CN" altLang="en-US" dirty="0"/>
                  <a:t>在每次参数更新时，引入一个衰减系数</a:t>
                </a:r>
                <a14:m>
                  <m:oMath xmlns:m="http://schemas.openxmlformats.org/officeDocument/2006/math">
                    <m:r>
                      <a:rPr lang="en-US" altLang="zh-CN" i="1" dirty="0" smtClean="0">
                        <a:latin typeface="Cambria Math" panose="02040503050406030204" pitchFamily="18" charset="0"/>
                      </a:rPr>
                      <m:t>𝑤</m:t>
                    </m:r>
                  </m:oMath>
                </a14:m>
                <a:r>
                  <a:rPr lang="zh-CN" altLang="en-US" dirty="0"/>
                  <a:t>。</a:t>
                </a:r>
                <a:endParaRPr lang="en-US" altLang="zh-CN" dirty="0"/>
              </a:p>
              <a:p>
                <a:endParaRPr lang="en-US" altLang="zh-CN" dirty="0"/>
              </a:p>
              <a:p>
                <a:endParaRPr lang="en-US" altLang="zh-CN" dirty="0"/>
              </a:p>
              <a:p>
                <a:endParaRPr lang="en-US" altLang="zh-CN" dirty="0"/>
              </a:p>
              <a:p>
                <a:r>
                  <a:rPr lang="zh-CN" altLang="en-US" dirty="0"/>
                  <a:t>在标准的随机梯度下降中，权重衰减正则化和</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rPr>
                          <m:t>2</m:t>
                        </m:r>
                      </m:sub>
                    </m:sSub>
                  </m:oMath>
                </a14:m>
                <a:r>
                  <a:rPr lang="zh-CN" altLang="en-US" dirty="0"/>
                  <a:t>正则化的效果相同。</a:t>
                </a:r>
                <a:endParaRPr lang="en-US" altLang="zh-CN" dirty="0"/>
              </a:p>
              <a:p>
                <a:r>
                  <a:rPr lang="zh-CN" altLang="en-US" dirty="0"/>
                  <a:t>在较为复杂的优化方法（比如</a:t>
                </a:r>
                <a:r>
                  <a:rPr lang="en-US" altLang="zh-CN" dirty="0"/>
                  <a:t>Adam</a:t>
                </a:r>
                <a:r>
                  <a:rPr lang="zh-CN" altLang="en-US" dirty="0"/>
                  <a:t>）中，权重衰减和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正则化并不等价。</a:t>
                </a:r>
              </a:p>
            </p:txBody>
          </p:sp>
        </mc:Choice>
        <mc:Fallback xmlns="">
          <p:sp>
            <p:nvSpPr>
              <p:cNvPr id="3" name="内容占位符 2">
                <a:extLst>
                  <a:ext uri="{FF2B5EF4-FFF2-40B4-BE49-F238E27FC236}">
                    <a16:creationId xmlns:a16="http://schemas.microsoft.com/office/drawing/2014/main" id="{06CF6E5C-ADE0-4FF6-9F55-B8ED54699CF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A45793A-0A4B-424E-BE59-888B3A23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133600"/>
            <a:ext cx="2848027" cy="470812"/>
          </a:xfrm>
          <a:prstGeom prst="rect">
            <a:avLst/>
          </a:prstGeom>
        </p:spPr>
      </p:pic>
    </p:spTree>
    <p:extLst>
      <p:ext uri="{BB962C8B-B14F-4D97-AF65-F5344CB8AC3E}">
        <p14:creationId xmlns:p14="http://schemas.microsoft.com/office/powerpoint/2010/main" val="2773878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BEE5A4-5164-4849-A42C-8D0B144DB6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3939151"/>
            <a:ext cx="4800600" cy="2766449"/>
          </a:xfrm>
          <a:prstGeom prst="rect">
            <a:avLst/>
          </a:prstGeom>
        </p:spPr>
      </p:pic>
      <p:sp>
        <p:nvSpPr>
          <p:cNvPr id="2" name="标题 1"/>
          <p:cNvSpPr>
            <a:spLocks noGrp="1"/>
          </p:cNvSpPr>
          <p:nvPr>
            <p:ph type="title"/>
          </p:nvPr>
        </p:nvSpPr>
        <p:spPr/>
        <p:txBody>
          <a:bodyPr/>
          <a:lstStyle/>
          <a:p>
            <a:r>
              <a:rPr lang="zh-CN" altLang="en-US"/>
              <a:t>丢弃法（</a:t>
            </a:r>
            <a:r>
              <a:rPr lang="en-US" altLang="zh-CN"/>
              <a:t>Dropout Method</a:t>
            </a:r>
            <a:r>
              <a:rPr lang="zh-CN" altLang="en-US"/>
              <a:t>）</a:t>
            </a:r>
            <a:endParaRPr lang="zh-CN" altLang="en-US" dirty="0"/>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8A476850-6644-4B69-BF1E-18897141CF7B}"/>
                  </a:ext>
                </a:extLst>
              </p:cNvPr>
              <p:cNvSpPr>
                <a:spLocks noGrp="1"/>
              </p:cNvSpPr>
              <p:nvPr>
                <p:ph sz="quarter" idx="1"/>
              </p:nvPr>
            </p:nvSpPr>
            <p:spPr/>
            <p:txBody>
              <a:bodyPr/>
              <a:lstStyle/>
              <a:p>
                <a:r>
                  <a:rPr lang="zh-CN" altLang="en-US" dirty="0"/>
                  <a:t>对于一个神经层</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err="1">
                        <a:latin typeface="Cambria Math" panose="02040503050406030204" pitchFamily="18" charset="0"/>
                      </a:rPr>
                      <m:t>𝑊𝑥</m:t>
                    </m:r>
                    <m:r>
                      <a:rPr lang="en-US" altLang="zh-CN" dirty="0" err="1">
                        <a:latin typeface="Cambria Math" panose="02040503050406030204" pitchFamily="18" charset="0"/>
                      </a:rPr>
                      <m:t>+</m:t>
                    </m:r>
                    <m:r>
                      <a:rPr lang="en-US" altLang="zh-CN" dirty="0" err="1">
                        <a:latin typeface="Cambria Math" panose="02040503050406030204" pitchFamily="18" charset="0"/>
                      </a:rPr>
                      <m:t>𝑏</m:t>
                    </m:r>
                    <m:r>
                      <a:rPr lang="en-US" altLang="zh-CN" dirty="0">
                        <a:latin typeface="Cambria Math" panose="02040503050406030204" pitchFamily="18" charset="0"/>
                      </a:rPr>
                      <m:t>)</m:t>
                    </m:r>
                  </m:oMath>
                </a14:m>
                <a:r>
                  <a:rPr lang="zh-CN" altLang="en-US" dirty="0"/>
                  <a:t>，引入一个丢弃函数</a:t>
                </a:r>
                <a14:m>
                  <m:oMath xmlns:m="http://schemas.openxmlformats.org/officeDocument/2006/math">
                    <m:r>
                      <a:rPr lang="en-US" altLang="zh-CN" dirty="0" smtClean="0">
                        <a:latin typeface="Cambria Math" panose="02040503050406030204" pitchFamily="18" charset="0"/>
                      </a:rPr>
                      <m:t>𝑑</m:t>
                    </m:r>
                    <m:r>
                      <a:rPr lang="en-US" altLang="zh-CN" dirty="0" smtClean="0">
                        <a:latin typeface="Cambria Math" panose="02040503050406030204" pitchFamily="18" charset="0"/>
                      </a:rPr>
                      <m:t>(·)</m:t>
                    </m:r>
                  </m:oMath>
                </a14:m>
                <a:r>
                  <a:rPr lang="zh-CN" altLang="en-US" dirty="0"/>
                  <a:t>使得</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𝑊𝑑</m:t>
                    </m:r>
                    <m:r>
                      <a:rPr lang="en-US" altLang="zh-CN" dirty="0" smtClean="0">
                        <a:latin typeface="Cambria Math" panose="02040503050406030204" pitchFamily="18" charset="0"/>
                      </a:rPr>
                      <m:t>(</m:t>
                    </m:r>
                    <m:r>
                      <a:rPr lang="en-US" altLang="zh-CN" dirty="0" smtClean="0">
                        <a:latin typeface="Cambria Math" panose="02040503050406030204" pitchFamily="18" charset="0"/>
                      </a:rPr>
                      <m:t>𝑥</m:t>
                    </m:r>
                    <m:r>
                      <a:rPr lang="en-US" altLang="zh-CN" dirty="0" smtClean="0">
                        <a:latin typeface="Cambria Math" panose="02040503050406030204" pitchFamily="18" charset="0"/>
                      </a:rPr>
                      <m:t>)+</m:t>
                    </m:r>
                    <m:r>
                      <a:rPr lang="en-US" altLang="zh-CN" dirty="0" smtClean="0">
                        <a:latin typeface="Cambria Math" panose="02040503050406030204" pitchFamily="18" charset="0"/>
                      </a:rPr>
                      <m:t>𝑏</m:t>
                    </m:r>
                    <m:r>
                      <a:rPr lang="en-US" altLang="zh-CN" dirty="0" smtClean="0">
                        <a:latin typeface="Cambria Math" panose="02040503050406030204" pitchFamily="18" charset="0"/>
                      </a:rPr>
                      <m:t>)</m:t>
                    </m:r>
                  </m:oMath>
                </a14:m>
                <a:r>
                  <a:rPr lang="zh-CN" altLang="en-US" dirty="0"/>
                  <a:t>。</a:t>
                </a:r>
                <a:endParaRPr lang="en-US" altLang="zh-CN" dirty="0"/>
              </a:p>
              <a:p>
                <a:endParaRPr lang="en-US" altLang="zh-CN" dirty="0"/>
              </a:p>
              <a:p>
                <a:pPr lvl="1"/>
                <a:endParaRPr lang="en-US" altLang="zh-CN" dirty="0"/>
              </a:p>
              <a:p>
                <a:pPr lvl="1"/>
                <a:r>
                  <a:rPr lang="zh-CN" altLang="en-US" dirty="0"/>
                  <a:t>其中</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{0,1}</m:t>
                        </m:r>
                      </m:e>
                      <m:sup>
                        <m:r>
                          <a:rPr lang="en-US" altLang="zh-CN" i="1" dirty="0">
                            <a:latin typeface="Cambria Math" panose="02040503050406030204" pitchFamily="18" charset="0"/>
                          </a:rPr>
                          <m:t>𝑑</m:t>
                        </m:r>
                      </m:sup>
                    </m:sSup>
                    <m:r>
                      <a:rPr lang="en-US" altLang="zh-CN" i="1" dirty="0" smtClean="0">
                        <a:latin typeface="Cambria Math" panose="02040503050406030204" pitchFamily="18" charset="0"/>
                      </a:rPr>
                      <m:t> </m:t>
                    </m:r>
                  </m:oMath>
                </a14:m>
                <a:r>
                  <a:rPr lang="zh-CN" altLang="en-US" dirty="0"/>
                  <a:t>是丢弃掩码（</a:t>
                </a:r>
                <a:r>
                  <a:rPr lang="en-US" altLang="zh-CN" dirty="0"/>
                  <a:t>dropout mask</a:t>
                </a:r>
                <a:r>
                  <a:rPr lang="zh-CN" altLang="en-US" dirty="0"/>
                  <a:t>），通过以概率为</a:t>
                </a:r>
                <a:r>
                  <a:rPr lang="en-US" altLang="zh-CN" dirty="0"/>
                  <a:t>p</a:t>
                </a:r>
                <a:r>
                  <a:rPr lang="zh-CN" altLang="en-US" dirty="0"/>
                  <a:t>的贝努力分布随机生成。</a:t>
                </a:r>
              </a:p>
            </p:txBody>
          </p:sp>
        </mc:Choice>
        <mc:Fallback xmlns="">
          <p:sp>
            <p:nvSpPr>
              <p:cNvPr id="8" name="内容占位符 7">
                <a:extLst>
                  <a:ext uri="{FF2B5EF4-FFF2-40B4-BE49-F238E27FC236}">
                    <a16:creationId xmlns:a16="http://schemas.microsoft.com/office/drawing/2014/main" id="{8A476850-6644-4B69-BF1E-18897141CF7B}"/>
                  </a:ext>
                </a:extLst>
              </p:cNvPr>
              <p:cNvSpPr>
                <a:spLocks noGrp="1" noRot="1" noChangeAspect="1" noMove="1" noResize="1" noEditPoints="1" noAdjustHandles="1" noChangeArrowheads="1" noChangeShapeType="1" noTextEdit="1"/>
              </p:cNvSpPr>
              <p:nvPr>
                <p:ph sz="quarter" idx="1"/>
              </p:nvPr>
            </p:nvSpPr>
            <p:spPr>
              <a:blipFill>
                <a:blip r:embed="rId3"/>
                <a:stretch>
                  <a:fillRect l="-1037" t="-1605" r="-59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5D5E347-55CC-432C-8E25-66DF79FA2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362200"/>
            <a:ext cx="2873904" cy="767463"/>
          </a:xfrm>
          <a:prstGeom prst="rect">
            <a:avLst/>
          </a:prstGeom>
        </p:spPr>
      </p:pic>
    </p:spTree>
    <p:extLst>
      <p:ext uri="{BB962C8B-B14F-4D97-AF65-F5344CB8AC3E}">
        <p14:creationId xmlns:p14="http://schemas.microsoft.com/office/powerpoint/2010/main" val="1277905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2885B-30F3-45E4-A630-F138DC0CACBD}"/>
              </a:ext>
            </a:extLst>
          </p:cNvPr>
          <p:cNvSpPr>
            <a:spLocks noGrp="1"/>
          </p:cNvSpPr>
          <p:nvPr>
            <p:ph type="title"/>
          </p:nvPr>
        </p:nvSpPr>
        <p:spPr/>
        <p:txBody>
          <a:bodyPr/>
          <a:lstStyle/>
          <a:p>
            <a:r>
              <a:rPr lang="en-US" altLang="zh-CN" dirty="0"/>
              <a:t>Dropout</a:t>
            </a:r>
            <a:r>
              <a:rPr lang="zh-CN" altLang="en-US" dirty="0"/>
              <a:t>意义</a:t>
            </a:r>
          </a:p>
        </p:txBody>
      </p:sp>
      <p:sp>
        <p:nvSpPr>
          <p:cNvPr id="3" name="内容占位符 2">
            <a:extLst>
              <a:ext uri="{FF2B5EF4-FFF2-40B4-BE49-F238E27FC236}">
                <a16:creationId xmlns:a16="http://schemas.microsoft.com/office/drawing/2014/main" id="{1713A384-1BC7-4465-B29B-62E02FA738DB}"/>
              </a:ext>
            </a:extLst>
          </p:cNvPr>
          <p:cNvSpPr>
            <a:spLocks noGrp="1"/>
          </p:cNvSpPr>
          <p:nvPr>
            <p:ph sz="quarter" idx="1"/>
          </p:nvPr>
        </p:nvSpPr>
        <p:spPr/>
        <p:txBody>
          <a:bodyPr/>
          <a:lstStyle/>
          <a:p>
            <a:r>
              <a:rPr lang="zh-CN" altLang="en-US" dirty="0"/>
              <a:t>集成学习的解释</a:t>
            </a:r>
            <a:endParaRPr lang="en-US" altLang="zh-CN" dirty="0"/>
          </a:p>
          <a:p>
            <a:pPr lvl="1"/>
            <a:r>
              <a:rPr lang="zh-CN" altLang="en-US" dirty="0"/>
              <a:t>每做一次丢弃，相当于从原始的网络中采样得到一个子网络。如果一个神经网络有</a:t>
            </a:r>
            <a:r>
              <a:rPr lang="en-US" altLang="zh-CN" dirty="0"/>
              <a:t>n</a:t>
            </a:r>
            <a:r>
              <a:rPr lang="zh-CN" altLang="en-US" dirty="0"/>
              <a:t>个神经元，那么总共可以采样出</a:t>
            </a:r>
            <a:r>
              <a:rPr lang="en-US" altLang="zh-CN" dirty="0"/>
              <a:t>2</a:t>
            </a:r>
            <a:r>
              <a:rPr lang="en-US" altLang="zh-CN" baseline="30000" dirty="0"/>
              <a:t>n</a:t>
            </a:r>
            <a:r>
              <a:rPr lang="zh-CN" altLang="en-US" dirty="0"/>
              <a:t>个子网络。</a:t>
            </a:r>
            <a:endParaRPr lang="en-US" altLang="zh-CN" dirty="0"/>
          </a:p>
          <a:p>
            <a:pPr lvl="1"/>
            <a:endParaRPr lang="en-US" altLang="zh-CN" dirty="0"/>
          </a:p>
          <a:p>
            <a:r>
              <a:rPr lang="zh-CN" altLang="en-US" dirty="0"/>
              <a:t>贝叶斯学习的解释</a:t>
            </a:r>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f(</a:t>
            </a:r>
            <a:r>
              <a:rPr lang="en-US" altLang="zh-CN" dirty="0" err="1"/>
              <a:t>x,θ</a:t>
            </a:r>
            <a:r>
              <a:rPr lang="en-US" altLang="zh-CN" baseline="-25000" dirty="0" err="1"/>
              <a:t>m</a:t>
            </a:r>
            <a:r>
              <a:rPr lang="en-US" altLang="zh-CN" dirty="0"/>
              <a:t>)</a:t>
            </a:r>
            <a:r>
              <a:rPr lang="zh-CN" altLang="en-US" dirty="0"/>
              <a:t>为第</a:t>
            </a:r>
            <a:r>
              <a:rPr lang="en-US" altLang="zh-CN" dirty="0"/>
              <a:t>m</a:t>
            </a:r>
            <a:r>
              <a:rPr lang="zh-CN" altLang="en-US" dirty="0"/>
              <a:t>次应用丢弃方法后的网络。</a:t>
            </a:r>
          </a:p>
        </p:txBody>
      </p:sp>
      <p:pic>
        <p:nvPicPr>
          <p:cNvPr id="5" name="图片 4">
            <a:extLst>
              <a:ext uri="{FF2B5EF4-FFF2-40B4-BE49-F238E27FC236}">
                <a16:creationId xmlns:a16="http://schemas.microsoft.com/office/drawing/2014/main" id="{FA496CE3-5E9B-4C6E-B358-03CDAA1DC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962400"/>
            <a:ext cx="2525552" cy="1355307"/>
          </a:xfrm>
          <a:prstGeom prst="rect">
            <a:avLst/>
          </a:prstGeom>
        </p:spPr>
      </p:pic>
    </p:spTree>
    <p:extLst>
      <p:ext uri="{BB962C8B-B14F-4D97-AF65-F5344CB8AC3E}">
        <p14:creationId xmlns:p14="http://schemas.microsoft.com/office/powerpoint/2010/main" val="21582797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F421-54D7-448F-AC9A-13B1635F9F1D}"/>
              </a:ext>
            </a:extLst>
          </p:cNvPr>
          <p:cNvSpPr>
            <a:spLocks noGrp="1"/>
          </p:cNvSpPr>
          <p:nvPr>
            <p:ph type="title"/>
          </p:nvPr>
        </p:nvSpPr>
        <p:spPr/>
        <p:txBody>
          <a:bodyPr/>
          <a:lstStyle/>
          <a:p>
            <a:r>
              <a:rPr lang="zh-CN" altLang="en-US" dirty="0"/>
              <a:t>循环神经网络上的丢弃法</a:t>
            </a:r>
          </a:p>
        </p:txBody>
      </p:sp>
      <p:sp>
        <p:nvSpPr>
          <p:cNvPr id="3" name="内容占位符 2">
            <a:extLst>
              <a:ext uri="{FF2B5EF4-FFF2-40B4-BE49-F238E27FC236}">
                <a16:creationId xmlns:a16="http://schemas.microsoft.com/office/drawing/2014/main" id="{C1CF4EE7-8423-4C61-AFA9-2AD83D51077E}"/>
              </a:ext>
            </a:extLst>
          </p:cNvPr>
          <p:cNvSpPr>
            <a:spLocks noGrp="1"/>
          </p:cNvSpPr>
          <p:nvPr>
            <p:ph sz="quarter" idx="1"/>
          </p:nvPr>
        </p:nvSpPr>
        <p:spPr/>
        <p:txBody>
          <a:bodyPr/>
          <a:lstStyle/>
          <a:p>
            <a:r>
              <a:rPr lang="zh-CN" altLang="en-US" dirty="0"/>
              <a:t>当在循环神经网络上应用丢弃法，不能直接对每个时刻的隐状态进行随机丢弃，这样会损害循环网络在时间维度上记忆能力。</a:t>
            </a:r>
          </a:p>
        </p:txBody>
      </p:sp>
      <p:pic>
        <p:nvPicPr>
          <p:cNvPr id="5" name="图片 4">
            <a:extLst>
              <a:ext uri="{FF2B5EF4-FFF2-40B4-BE49-F238E27FC236}">
                <a16:creationId xmlns:a16="http://schemas.microsoft.com/office/drawing/2014/main" id="{6D09744F-04E5-4B9A-9A7B-5640C4023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81400"/>
            <a:ext cx="4332628" cy="1752646"/>
          </a:xfrm>
          <a:prstGeom prst="rect">
            <a:avLst/>
          </a:prstGeom>
        </p:spPr>
      </p:pic>
      <p:sp>
        <p:nvSpPr>
          <p:cNvPr id="6" name="矩形 5">
            <a:extLst>
              <a:ext uri="{FF2B5EF4-FFF2-40B4-BE49-F238E27FC236}">
                <a16:creationId xmlns:a16="http://schemas.microsoft.com/office/drawing/2014/main" id="{6F160D6A-9C37-4AF7-BF7A-02CF2C70A5D2}"/>
              </a:ext>
            </a:extLst>
          </p:cNvPr>
          <p:cNvSpPr/>
          <p:nvPr/>
        </p:nvSpPr>
        <p:spPr>
          <a:xfrm>
            <a:off x="2166314" y="5446876"/>
            <a:ext cx="4572000" cy="646331"/>
          </a:xfrm>
          <a:prstGeom prst="rect">
            <a:avLst/>
          </a:prstGeom>
        </p:spPr>
        <p:txBody>
          <a:bodyPr>
            <a:spAutoFit/>
          </a:bodyPr>
          <a:lstStyle/>
          <a:p>
            <a:r>
              <a:rPr lang="zh-CN" altLang="en-US" dirty="0"/>
              <a:t>虚线边表示进行随机丢弃，不同的颜色表示不同的丢弃掩码。</a:t>
            </a:r>
          </a:p>
        </p:txBody>
      </p:sp>
    </p:spTree>
    <p:extLst>
      <p:ext uri="{BB962C8B-B14F-4D97-AF65-F5344CB8AC3E}">
        <p14:creationId xmlns:p14="http://schemas.microsoft.com/office/powerpoint/2010/main" val="772198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DE773-58DD-40D1-A3AC-C44B5A5513AE}"/>
              </a:ext>
            </a:extLst>
          </p:cNvPr>
          <p:cNvSpPr>
            <a:spLocks noGrp="1"/>
          </p:cNvSpPr>
          <p:nvPr>
            <p:ph type="title"/>
          </p:nvPr>
        </p:nvSpPr>
        <p:spPr/>
        <p:txBody>
          <a:bodyPr/>
          <a:lstStyle/>
          <a:p>
            <a:r>
              <a:rPr lang="zh-CN" altLang="en-US" dirty="0"/>
              <a:t>高维空间的非凸优化问题</a:t>
            </a:r>
          </a:p>
        </p:txBody>
      </p:sp>
      <p:sp>
        <p:nvSpPr>
          <p:cNvPr id="3" name="内容占位符 2">
            <a:extLst>
              <a:ext uri="{FF2B5EF4-FFF2-40B4-BE49-F238E27FC236}">
                <a16:creationId xmlns:a16="http://schemas.microsoft.com/office/drawing/2014/main" id="{7F48554A-14FF-4402-8A12-251D18F31F6C}"/>
              </a:ext>
            </a:extLst>
          </p:cNvPr>
          <p:cNvSpPr>
            <a:spLocks noGrp="1"/>
          </p:cNvSpPr>
          <p:nvPr>
            <p:ph sz="quarter" idx="1"/>
          </p:nvPr>
        </p:nvSpPr>
        <p:spPr/>
        <p:txBody>
          <a:bodyPr/>
          <a:lstStyle/>
          <a:p>
            <a:r>
              <a:rPr lang="zh-CN" altLang="en-US" dirty="0"/>
              <a:t>鞍点</a:t>
            </a:r>
          </a:p>
          <a:p>
            <a:endParaRPr lang="en-US" altLang="zh-CN" dirty="0"/>
          </a:p>
          <a:p>
            <a:endParaRPr lang="en-US" altLang="zh-CN" dirty="0"/>
          </a:p>
          <a:p>
            <a:endParaRPr lang="en-US" altLang="zh-CN" dirty="0"/>
          </a:p>
          <a:p>
            <a:endParaRPr lang="en-US" altLang="zh-CN" dirty="0"/>
          </a:p>
          <a:p>
            <a:r>
              <a:rPr lang="zh-CN" altLang="en-US" dirty="0"/>
              <a:t>平摊底部</a:t>
            </a:r>
          </a:p>
          <a:p>
            <a:endParaRPr lang="zh-CN" altLang="en-US" dirty="0"/>
          </a:p>
        </p:txBody>
      </p:sp>
      <p:pic>
        <p:nvPicPr>
          <p:cNvPr id="4" name="图片 3" descr="屏幕剪辑">
            <a:extLst>
              <a:ext uri="{FF2B5EF4-FFF2-40B4-BE49-F238E27FC236}">
                <a16:creationId xmlns:a16="http://schemas.microsoft.com/office/drawing/2014/main" id="{FE68FD9C-F850-4669-A5EF-C0CBD57A4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907520"/>
            <a:ext cx="3138893" cy="2650849"/>
          </a:xfrm>
          <a:prstGeom prst="rect">
            <a:avLst/>
          </a:prstGeom>
        </p:spPr>
      </p:pic>
      <p:pic>
        <p:nvPicPr>
          <p:cNvPr id="5" name="图片 4">
            <a:extLst>
              <a:ext uri="{FF2B5EF4-FFF2-40B4-BE49-F238E27FC236}">
                <a16:creationId xmlns:a16="http://schemas.microsoft.com/office/drawing/2014/main" id="{B4923429-0AD0-41D3-B762-7DEF771E53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600" y="1371600"/>
            <a:ext cx="3010169" cy="2535920"/>
          </a:xfrm>
          <a:prstGeom prst="rect">
            <a:avLst/>
          </a:prstGeom>
        </p:spPr>
      </p:pic>
    </p:spTree>
    <p:extLst>
      <p:ext uri="{BB962C8B-B14F-4D97-AF65-F5344CB8AC3E}">
        <p14:creationId xmlns:p14="http://schemas.microsoft.com/office/powerpoint/2010/main" val="3842260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8C81DC-C1E5-4C20-AD8E-2A20837E285B}"/>
              </a:ext>
            </a:extLst>
          </p:cNvPr>
          <p:cNvSpPr>
            <a:spLocks noGrp="1"/>
          </p:cNvSpPr>
          <p:nvPr>
            <p:ph type="title"/>
          </p:nvPr>
        </p:nvSpPr>
        <p:spPr/>
        <p:txBody>
          <a:bodyPr/>
          <a:lstStyle/>
          <a:p>
            <a:r>
              <a:rPr lang="zh-CN" altLang="en-US" dirty="0"/>
              <a:t>变分</a:t>
            </a:r>
            <a:r>
              <a:rPr lang="en-US" altLang="zh-CN" dirty="0"/>
              <a:t>Dropout</a:t>
            </a:r>
            <a:endParaRPr lang="zh-CN" altLang="en-US" dirty="0"/>
          </a:p>
        </p:txBody>
      </p:sp>
      <p:sp>
        <p:nvSpPr>
          <p:cNvPr id="8" name="内容占位符 7">
            <a:extLst>
              <a:ext uri="{FF2B5EF4-FFF2-40B4-BE49-F238E27FC236}">
                <a16:creationId xmlns:a16="http://schemas.microsoft.com/office/drawing/2014/main" id="{619A8F08-E701-4389-BA77-06F59F2A2A08}"/>
              </a:ext>
            </a:extLst>
          </p:cNvPr>
          <p:cNvSpPr>
            <a:spLocks noGrp="1"/>
          </p:cNvSpPr>
          <p:nvPr>
            <p:ph sz="quarter" idx="1"/>
          </p:nvPr>
        </p:nvSpPr>
        <p:spPr/>
        <p:txBody>
          <a:bodyPr/>
          <a:lstStyle/>
          <a:p>
            <a:r>
              <a:rPr lang="zh-CN" altLang="en-US" dirty="0"/>
              <a:t>根据贝叶斯学习的解释，丢弃法是一种对参数</a:t>
            </a:r>
            <a:r>
              <a:rPr lang="en-US" altLang="zh-CN" dirty="0"/>
              <a:t>θ</a:t>
            </a:r>
            <a:r>
              <a:rPr lang="zh-CN" altLang="en-US" dirty="0"/>
              <a:t>的采样。</a:t>
            </a:r>
            <a:endParaRPr lang="en-US" altLang="zh-CN" dirty="0"/>
          </a:p>
          <a:p>
            <a:pPr lvl="1"/>
            <a:r>
              <a:rPr lang="zh-CN" altLang="en-US" dirty="0"/>
              <a:t>每次采样的参数需要在每个时刻保持不变。因此，在对循环神经网络上使用丢弃法时，需要对参数矩阵的每个元素进行随机丢弃，并在所有时刻都使用相同的丢弃掩码。</a:t>
            </a:r>
          </a:p>
        </p:txBody>
      </p:sp>
      <p:pic>
        <p:nvPicPr>
          <p:cNvPr id="6" name="图片 5">
            <a:extLst>
              <a:ext uri="{FF2B5EF4-FFF2-40B4-BE49-F238E27FC236}">
                <a16:creationId xmlns:a16="http://schemas.microsoft.com/office/drawing/2014/main" id="{A9BC5AA1-D0C5-41D2-95AE-0B739ED5D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292" y="4005035"/>
            <a:ext cx="4305413" cy="1692773"/>
          </a:xfrm>
          <a:prstGeom prst="rect">
            <a:avLst/>
          </a:prstGeom>
        </p:spPr>
      </p:pic>
      <p:sp>
        <p:nvSpPr>
          <p:cNvPr id="7" name="矩形 6">
            <a:extLst>
              <a:ext uri="{FF2B5EF4-FFF2-40B4-BE49-F238E27FC236}">
                <a16:creationId xmlns:a16="http://schemas.microsoft.com/office/drawing/2014/main" id="{2BD0BAE0-0F6C-492A-BCF6-CFA3AD6EFF04}"/>
              </a:ext>
            </a:extLst>
          </p:cNvPr>
          <p:cNvSpPr/>
          <p:nvPr/>
        </p:nvSpPr>
        <p:spPr>
          <a:xfrm>
            <a:off x="2748423" y="5679727"/>
            <a:ext cx="3647152" cy="369332"/>
          </a:xfrm>
          <a:prstGeom prst="rect">
            <a:avLst/>
          </a:prstGeom>
        </p:spPr>
        <p:txBody>
          <a:bodyPr wrap="none">
            <a:spAutoFit/>
          </a:bodyPr>
          <a:lstStyle/>
          <a:p>
            <a:r>
              <a:rPr lang="zh-CN" altLang="en-US" dirty="0"/>
              <a:t>相同颜色表示使用相同的丢弃掩码</a:t>
            </a:r>
          </a:p>
        </p:txBody>
      </p:sp>
    </p:spTree>
    <p:extLst>
      <p:ext uri="{BB962C8B-B14F-4D97-AF65-F5344CB8AC3E}">
        <p14:creationId xmlns:p14="http://schemas.microsoft.com/office/powerpoint/2010/main" val="2269054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2D52D-143A-46B7-B22F-A0B155F1392C}"/>
              </a:ext>
            </a:extLst>
          </p:cNvPr>
          <p:cNvSpPr>
            <a:spLocks noGrp="1"/>
          </p:cNvSpPr>
          <p:nvPr>
            <p:ph type="title"/>
          </p:nvPr>
        </p:nvSpPr>
        <p:spPr/>
        <p:txBody>
          <a:bodyPr/>
          <a:lstStyle/>
          <a:p>
            <a:r>
              <a:rPr lang="zh-CN" altLang="en-US" dirty="0"/>
              <a:t>数据增强（</a:t>
            </a:r>
            <a:r>
              <a:rPr lang="en-US" altLang="zh-CN" dirty="0"/>
              <a:t>Data Augmentation</a:t>
            </a:r>
            <a:r>
              <a:rPr lang="zh-CN" altLang="en-US" dirty="0"/>
              <a:t>）</a:t>
            </a:r>
          </a:p>
        </p:txBody>
      </p:sp>
      <p:sp>
        <p:nvSpPr>
          <p:cNvPr id="3" name="内容占位符 2">
            <a:extLst>
              <a:ext uri="{FF2B5EF4-FFF2-40B4-BE49-F238E27FC236}">
                <a16:creationId xmlns:a16="http://schemas.microsoft.com/office/drawing/2014/main" id="{A9CDCDFD-3887-4CD6-B798-8767E3E980BD}"/>
              </a:ext>
            </a:extLst>
          </p:cNvPr>
          <p:cNvSpPr>
            <a:spLocks noGrp="1"/>
          </p:cNvSpPr>
          <p:nvPr>
            <p:ph sz="quarter" idx="1"/>
          </p:nvPr>
        </p:nvSpPr>
        <p:spPr/>
        <p:txBody>
          <a:bodyPr/>
          <a:lstStyle/>
          <a:p>
            <a:r>
              <a:rPr lang="zh-CN" altLang="en-US" dirty="0"/>
              <a:t>图像数据的增强主要是通过算法对图像进行转变，引入噪声等方法来增加数据的多样性。</a:t>
            </a:r>
            <a:endParaRPr lang="en-US" altLang="zh-CN" dirty="0"/>
          </a:p>
          <a:p>
            <a:pPr lvl="1"/>
            <a:r>
              <a:rPr lang="zh-CN" altLang="en-US" dirty="0"/>
              <a:t>图像数据的增强方法：</a:t>
            </a:r>
          </a:p>
          <a:p>
            <a:pPr lvl="2"/>
            <a:r>
              <a:rPr lang="zh-CN" altLang="en-US" dirty="0"/>
              <a:t>旋转（</a:t>
            </a:r>
            <a:r>
              <a:rPr lang="en-US" altLang="zh-CN" dirty="0"/>
              <a:t>Rotation</a:t>
            </a:r>
            <a:r>
              <a:rPr lang="zh-CN" altLang="en-US" dirty="0"/>
              <a:t>）：将图像按顺时针或逆时针方向随机旋转一定角度；</a:t>
            </a:r>
          </a:p>
          <a:p>
            <a:pPr lvl="2"/>
            <a:r>
              <a:rPr lang="zh-CN" altLang="en-US" dirty="0"/>
              <a:t>翻转（</a:t>
            </a:r>
            <a:r>
              <a:rPr lang="en-US" altLang="zh-CN" dirty="0"/>
              <a:t>Flip</a:t>
            </a:r>
            <a:r>
              <a:rPr lang="zh-CN" altLang="en-US" dirty="0"/>
              <a:t>）：将图像沿水平或垂直方法随机翻转一定角度；</a:t>
            </a:r>
          </a:p>
          <a:p>
            <a:pPr lvl="2"/>
            <a:r>
              <a:rPr lang="zh-CN" altLang="en-US" dirty="0"/>
              <a:t>缩放（</a:t>
            </a:r>
            <a:r>
              <a:rPr lang="en-US" altLang="zh-CN" dirty="0"/>
              <a:t>Zoom In/Out</a:t>
            </a:r>
            <a:r>
              <a:rPr lang="zh-CN" altLang="en-US" dirty="0"/>
              <a:t>）：将图像放大或缩小一定比例；</a:t>
            </a:r>
          </a:p>
          <a:p>
            <a:pPr lvl="2"/>
            <a:r>
              <a:rPr lang="zh-CN" altLang="en-US" dirty="0"/>
              <a:t>平移（</a:t>
            </a:r>
            <a:r>
              <a:rPr lang="en-US" altLang="zh-CN" dirty="0"/>
              <a:t>Shift</a:t>
            </a:r>
            <a:r>
              <a:rPr lang="zh-CN" altLang="en-US" dirty="0"/>
              <a:t>）：将图像沿水平或垂直方法平移一定步长；</a:t>
            </a:r>
          </a:p>
          <a:p>
            <a:pPr lvl="2"/>
            <a:r>
              <a:rPr lang="zh-CN" altLang="en-US" dirty="0"/>
              <a:t>加噪声（</a:t>
            </a:r>
            <a:r>
              <a:rPr lang="en-US" altLang="zh-CN" dirty="0"/>
              <a:t>Noise</a:t>
            </a:r>
            <a:r>
              <a:rPr lang="zh-CN" altLang="en-US" dirty="0"/>
              <a:t>）：加入随机噪声。</a:t>
            </a:r>
          </a:p>
        </p:txBody>
      </p:sp>
    </p:spTree>
    <p:extLst>
      <p:ext uri="{BB962C8B-B14F-4D97-AF65-F5344CB8AC3E}">
        <p14:creationId xmlns:p14="http://schemas.microsoft.com/office/powerpoint/2010/main" val="4178258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81656-2F24-4C7D-86A6-A710F2EB1215}"/>
              </a:ext>
            </a:extLst>
          </p:cNvPr>
          <p:cNvSpPr>
            <a:spLocks noGrp="1"/>
          </p:cNvSpPr>
          <p:nvPr>
            <p:ph type="title"/>
          </p:nvPr>
        </p:nvSpPr>
        <p:spPr/>
        <p:txBody>
          <a:bodyPr/>
          <a:lstStyle/>
          <a:p>
            <a:r>
              <a:rPr lang="zh-CN" altLang="en-US" dirty="0"/>
              <a:t>标签平滑（</a:t>
            </a:r>
            <a:r>
              <a:rPr lang="en-US" altLang="zh-CN" dirty="0"/>
              <a:t>Label Smoothing</a:t>
            </a:r>
            <a:r>
              <a:rPr lang="zh-CN" altLang="en-US" dirty="0"/>
              <a:t>）</a:t>
            </a:r>
          </a:p>
        </p:txBody>
      </p:sp>
      <p:sp>
        <p:nvSpPr>
          <p:cNvPr id="3" name="内容占位符 2">
            <a:extLst>
              <a:ext uri="{FF2B5EF4-FFF2-40B4-BE49-F238E27FC236}">
                <a16:creationId xmlns:a16="http://schemas.microsoft.com/office/drawing/2014/main" id="{06955056-B1A3-4EB2-BBC2-C09D5690BA18}"/>
              </a:ext>
            </a:extLst>
          </p:cNvPr>
          <p:cNvSpPr>
            <a:spLocks noGrp="1"/>
          </p:cNvSpPr>
          <p:nvPr>
            <p:ph sz="quarter" idx="1"/>
          </p:nvPr>
        </p:nvSpPr>
        <p:spPr/>
        <p:txBody>
          <a:bodyPr/>
          <a:lstStyle/>
          <a:p>
            <a:r>
              <a:rPr lang="zh-CN" altLang="en-US" dirty="0"/>
              <a:t>在输出标签中添加噪声来避免模型过拟合。</a:t>
            </a:r>
            <a:endParaRPr lang="en-US" altLang="zh-CN" dirty="0"/>
          </a:p>
          <a:p>
            <a:r>
              <a:rPr lang="zh-CN" altLang="en-US" dirty="0"/>
              <a:t>一个样本</a:t>
            </a:r>
            <a:r>
              <a:rPr lang="en-US" altLang="zh-CN" dirty="0"/>
              <a:t>x</a:t>
            </a:r>
            <a:r>
              <a:rPr lang="zh-CN" altLang="en-US" dirty="0"/>
              <a:t>的标签一般用</a:t>
            </a:r>
            <a:r>
              <a:rPr lang="en-US" altLang="zh-CN" dirty="0" err="1"/>
              <a:t>onehot</a:t>
            </a:r>
            <a:r>
              <a:rPr lang="zh-CN" altLang="en-US" dirty="0"/>
              <a:t>向量表示</a:t>
            </a:r>
            <a:endParaRPr lang="en-US" altLang="zh-CN" dirty="0"/>
          </a:p>
          <a:p>
            <a:endParaRPr lang="en-US" altLang="zh-CN" dirty="0"/>
          </a:p>
          <a:p>
            <a:endParaRPr lang="en-US" altLang="zh-CN" dirty="0"/>
          </a:p>
          <a:p>
            <a:r>
              <a:rPr lang="zh-CN" altLang="en-US" dirty="0"/>
              <a:t>引入一个噪声对标签进行平滑，即假设样本以</a:t>
            </a:r>
            <a:r>
              <a:rPr lang="en-US" altLang="zh-CN" dirty="0"/>
              <a:t>ϵ</a:t>
            </a:r>
            <a:r>
              <a:rPr lang="zh-CN" altLang="en-US" dirty="0"/>
              <a:t>的概率为其它类。平滑后的标签为</a:t>
            </a:r>
          </a:p>
        </p:txBody>
      </p:sp>
      <p:pic>
        <p:nvPicPr>
          <p:cNvPr id="5" name="图片 4">
            <a:extLst>
              <a:ext uri="{FF2B5EF4-FFF2-40B4-BE49-F238E27FC236}">
                <a16:creationId xmlns:a16="http://schemas.microsoft.com/office/drawing/2014/main" id="{1DB6C442-F0FA-4ECB-8886-B5C6B540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743200"/>
            <a:ext cx="2884790" cy="419111"/>
          </a:xfrm>
          <a:prstGeom prst="rect">
            <a:avLst/>
          </a:prstGeom>
        </p:spPr>
      </p:pic>
      <p:sp>
        <p:nvSpPr>
          <p:cNvPr id="6" name="矩形 5">
            <a:extLst>
              <a:ext uri="{FF2B5EF4-FFF2-40B4-BE49-F238E27FC236}">
                <a16:creationId xmlns:a16="http://schemas.microsoft.com/office/drawing/2014/main" id="{537C50D5-5D49-462C-9111-4D856746C2A8}"/>
              </a:ext>
            </a:extLst>
          </p:cNvPr>
          <p:cNvSpPr/>
          <p:nvPr/>
        </p:nvSpPr>
        <p:spPr>
          <a:xfrm>
            <a:off x="5867400" y="2742565"/>
            <a:ext cx="2655599" cy="369332"/>
          </a:xfrm>
          <a:prstGeom prst="rect">
            <a:avLst/>
          </a:prstGeom>
        </p:spPr>
        <p:txBody>
          <a:bodyPr wrap="none">
            <a:spAutoFit/>
          </a:bodyPr>
          <a:lstStyle/>
          <a:p>
            <a:r>
              <a:rPr lang="zh-CN" altLang="en-US" dirty="0">
                <a:solidFill>
                  <a:srgbClr val="FF0000"/>
                </a:solidFill>
              </a:rPr>
              <a:t>硬目标（Hard Targets）</a:t>
            </a:r>
          </a:p>
        </p:txBody>
      </p:sp>
      <p:pic>
        <p:nvPicPr>
          <p:cNvPr id="8" name="图片 7">
            <a:extLst>
              <a:ext uri="{FF2B5EF4-FFF2-40B4-BE49-F238E27FC236}">
                <a16:creationId xmlns:a16="http://schemas.microsoft.com/office/drawing/2014/main" id="{D13F2D0C-7970-4C86-A937-FA9E00FC7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31" y="4850368"/>
            <a:ext cx="5057660" cy="533400"/>
          </a:xfrm>
          <a:prstGeom prst="rect">
            <a:avLst/>
          </a:prstGeom>
        </p:spPr>
      </p:pic>
    </p:spTree>
    <p:extLst>
      <p:ext uri="{BB962C8B-B14F-4D97-AF65-F5344CB8AC3E}">
        <p14:creationId xmlns:p14="http://schemas.microsoft.com/office/powerpoint/2010/main" val="25498724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sz="2800" dirty="0"/>
                  <a:t>模型</a:t>
                </a:r>
                <a:endParaRPr lang="en-US" altLang="zh-CN" sz="2800" dirty="0"/>
              </a:p>
              <a:p>
                <a:pPr lvl="1"/>
                <a:r>
                  <a:rPr lang="zh-CN" altLang="en-US" sz="2000" dirty="0"/>
                  <a:t>用 </a:t>
                </a:r>
                <a:r>
                  <a:rPr lang="en-US" altLang="zh-CN" sz="2000" dirty="0" err="1"/>
                  <a:t>ReLU</a:t>
                </a:r>
                <a:r>
                  <a:rPr lang="en-US" altLang="zh-CN" sz="2000" dirty="0"/>
                  <a:t> </a:t>
                </a:r>
                <a:r>
                  <a:rPr lang="zh-CN" altLang="en-US" sz="2000" dirty="0"/>
                  <a:t>作为激活函数</a:t>
                </a:r>
              </a:p>
              <a:p>
                <a:pPr lvl="1"/>
                <a:r>
                  <a:rPr lang="zh-CN" altLang="en-US" sz="2000" dirty="0"/>
                  <a:t>分类时用交叉熵作为损失函数</a:t>
                </a:r>
              </a:p>
              <a:p>
                <a:r>
                  <a:rPr lang="zh-CN" altLang="en-US" sz="2800" dirty="0"/>
                  <a:t>优化</a:t>
                </a:r>
                <a:endParaRPr lang="en-US" altLang="zh-CN" sz="2800" dirty="0"/>
              </a:p>
              <a:p>
                <a:pPr lvl="1"/>
                <a:r>
                  <a:rPr lang="en-US" altLang="zh-CN" sz="2000" dirty="0" err="1"/>
                  <a:t>SDG+mini-batch</a:t>
                </a:r>
                <a:r>
                  <a:rPr lang="zh-CN" altLang="en-US" sz="2000" dirty="0"/>
                  <a:t>（</a:t>
                </a:r>
                <a:r>
                  <a:rPr lang="en-US" altLang="zh-CN" sz="2000" dirty="0"/>
                  <a:t>Adam</a:t>
                </a:r>
                <a:r>
                  <a:rPr lang="zh-CN" altLang="en-US" sz="2000" dirty="0"/>
                  <a:t>算法优先）</a:t>
                </a:r>
                <a:endParaRPr lang="en-US" altLang="zh-CN" sz="2000" dirty="0"/>
              </a:p>
              <a:p>
                <a:pPr lvl="1"/>
                <a:r>
                  <a:rPr lang="zh-CN" altLang="en-US" sz="2000" dirty="0"/>
                  <a:t>每次迭代都重新随机排序</a:t>
                </a:r>
              </a:p>
              <a:p>
                <a:pPr lvl="1"/>
                <a:r>
                  <a:rPr lang="zh-CN" altLang="en-US" sz="2000" dirty="0"/>
                  <a:t>数据预处理（标准归一化）</a:t>
                </a:r>
              </a:p>
              <a:p>
                <a:pPr lvl="1"/>
                <a:r>
                  <a:rPr lang="zh-CN" altLang="en-US" sz="2000" dirty="0"/>
                  <a:t>动态学习率（越来越小）</a:t>
                </a:r>
                <a:endParaRPr lang="en-US" altLang="zh-CN" sz="2000" dirty="0"/>
              </a:p>
              <a:p>
                <a:r>
                  <a:rPr lang="zh-CN" altLang="en-US" sz="2800" dirty="0"/>
                  <a:t>正则化</a:t>
                </a:r>
              </a:p>
              <a:p>
                <a:pPr lvl="1"/>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ℓ</m:t>
                        </m:r>
                      </m:e>
                      <m:sub>
                        <m:r>
                          <a:rPr lang="en-US" altLang="zh-CN" sz="2000" i="1">
                            <a:latin typeface="Cambria Math" panose="02040503050406030204" pitchFamily="18" charset="0"/>
                            <a:ea typeface="Cambria Math" panose="02040503050406030204" pitchFamily="18" charset="0"/>
                          </a:rPr>
                          <m:t>1</m:t>
                        </m:r>
                      </m:sub>
                    </m:sSub>
                  </m:oMath>
                </a14:m>
                <a:r>
                  <a:rPr lang="zh-CN" altLang="en-US" sz="2000" dirty="0"/>
                  <a:t>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ℓ</m:t>
                        </m:r>
                      </m:e>
                      <m:sub>
                        <m:r>
                          <a:rPr lang="en-US" altLang="zh-CN" sz="2000" i="1">
                            <a:latin typeface="Cambria Math" panose="02040503050406030204" pitchFamily="18" charset="0"/>
                          </a:rPr>
                          <m:t>2</m:t>
                        </m:r>
                      </m:sub>
                    </m:sSub>
                  </m:oMath>
                </a14:m>
                <a:r>
                  <a:rPr lang="zh-CN" altLang="en-US" sz="2000" dirty="0"/>
                  <a:t>正则化（跳过前几轮）</a:t>
                </a:r>
              </a:p>
              <a:p>
                <a:pPr lvl="1"/>
                <a:r>
                  <a:rPr lang="en-US" altLang="zh-CN" sz="2000" dirty="0"/>
                  <a:t>Dropout</a:t>
                </a:r>
              </a:p>
              <a:p>
                <a:pPr lvl="1"/>
                <a:r>
                  <a:rPr lang="en-US" altLang="zh-CN" sz="2000" dirty="0"/>
                  <a:t>Early-stop</a:t>
                </a:r>
              </a:p>
              <a:p>
                <a:pPr lvl="1"/>
                <a:r>
                  <a:rPr lang="zh-CN" altLang="en-US" sz="2000" dirty="0"/>
                  <a:t>数据增强</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b="-46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7511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5A249-F80C-421F-81E0-2DB63896E0B6}"/>
              </a:ext>
            </a:extLst>
          </p:cNvPr>
          <p:cNvSpPr>
            <a:spLocks noGrp="1"/>
          </p:cNvSpPr>
          <p:nvPr>
            <p:ph type="title"/>
          </p:nvPr>
        </p:nvSpPr>
        <p:spPr/>
        <p:txBody>
          <a:bodyPr/>
          <a:lstStyle/>
          <a:p>
            <a:r>
              <a:rPr lang="en-US" altLang="zh-CN" sz="2800" b="1" cap="all" dirty="0"/>
              <a:t>VISUALIZING THE LOSS LANDSCAPE OF NEURAL NETS</a:t>
            </a:r>
            <a:endParaRPr lang="zh-CN" altLang="en-US" sz="2800" dirty="0"/>
          </a:p>
        </p:txBody>
      </p:sp>
      <p:pic>
        <p:nvPicPr>
          <p:cNvPr id="4" name="图片 3">
            <a:extLst>
              <a:ext uri="{FF2B5EF4-FFF2-40B4-BE49-F238E27FC236}">
                <a16:creationId xmlns:a16="http://schemas.microsoft.com/office/drawing/2014/main" id="{91D6E549-D082-4B90-81DF-A4FFFBD2B1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199"/>
            <a:ext cx="6229810" cy="2882591"/>
          </a:xfrm>
          <a:prstGeom prst="rect">
            <a:avLst/>
          </a:prstGeom>
        </p:spPr>
      </p:pic>
      <p:pic>
        <p:nvPicPr>
          <p:cNvPr id="6" name="图片 5">
            <a:extLst>
              <a:ext uri="{FF2B5EF4-FFF2-40B4-BE49-F238E27FC236}">
                <a16:creationId xmlns:a16="http://schemas.microsoft.com/office/drawing/2014/main" id="{AA1D8BD7-AA4B-4A57-98DD-A8DEAE94B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095" y="3804817"/>
            <a:ext cx="6494397" cy="2848649"/>
          </a:xfrm>
          <a:prstGeom prst="rect">
            <a:avLst/>
          </a:prstGeom>
        </p:spPr>
      </p:pic>
      <p:sp>
        <p:nvSpPr>
          <p:cNvPr id="7" name="矩形 6">
            <a:extLst>
              <a:ext uri="{FF2B5EF4-FFF2-40B4-BE49-F238E27FC236}">
                <a16:creationId xmlns:a16="http://schemas.microsoft.com/office/drawing/2014/main" id="{74CD4671-5E41-428D-888B-A50C40302D94}"/>
              </a:ext>
            </a:extLst>
          </p:cNvPr>
          <p:cNvSpPr/>
          <p:nvPr/>
        </p:nvSpPr>
        <p:spPr>
          <a:xfrm>
            <a:off x="7315200" y="2660495"/>
            <a:ext cx="4572000" cy="307777"/>
          </a:xfrm>
          <a:prstGeom prst="rect">
            <a:avLst/>
          </a:prstGeom>
        </p:spPr>
        <p:txBody>
          <a:bodyPr>
            <a:spAutoFit/>
          </a:bodyPr>
          <a:lstStyle/>
          <a:p>
            <a:r>
              <a:rPr lang="en-US" altLang="zh-CN" sz="1400" b="1" dirty="0"/>
              <a:t>without skip connections</a:t>
            </a:r>
            <a:endParaRPr lang="zh-CN" altLang="en-US" sz="1400" dirty="0"/>
          </a:p>
        </p:txBody>
      </p:sp>
      <p:sp>
        <p:nvSpPr>
          <p:cNvPr id="8" name="矩形 7">
            <a:extLst>
              <a:ext uri="{FF2B5EF4-FFF2-40B4-BE49-F238E27FC236}">
                <a16:creationId xmlns:a16="http://schemas.microsoft.com/office/drawing/2014/main" id="{57E4AEF1-9CF5-4E28-92D0-132889D04C0B}"/>
              </a:ext>
            </a:extLst>
          </p:cNvPr>
          <p:cNvSpPr/>
          <p:nvPr/>
        </p:nvSpPr>
        <p:spPr>
          <a:xfrm>
            <a:off x="7467600" y="5229142"/>
            <a:ext cx="4572000" cy="307777"/>
          </a:xfrm>
          <a:prstGeom prst="rect">
            <a:avLst/>
          </a:prstGeom>
        </p:spPr>
        <p:txBody>
          <a:bodyPr>
            <a:spAutoFit/>
          </a:bodyPr>
          <a:lstStyle/>
          <a:p>
            <a:r>
              <a:rPr lang="en-US" altLang="zh-CN" sz="1400" b="1" dirty="0"/>
              <a:t>with skip connections</a:t>
            </a:r>
            <a:endParaRPr lang="zh-CN" altLang="en-US" sz="1400" dirty="0"/>
          </a:p>
        </p:txBody>
      </p:sp>
    </p:spTree>
    <p:extLst>
      <p:ext uri="{BB962C8B-B14F-4D97-AF65-F5344CB8AC3E}">
        <p14:creationId xmlns:p14="http://schemas.microsoft.com/office/powerpoint/2010/main" val="312535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C99FF-DBDC-47EC-A192-3A6D8D889A91}"/>
              </a:ext>
            </a:extLst>
          </p:cNvPr>
          <p:cNvSpPr>
            <a:spLocks noGrp="1"/>
          </p:cNvSpPr>
          <p:nvPr>
            <p:ph type="title"/>
          </p:nvPr>
        </p:nvSpPr>
        <p:spPr/>
        <p:txBody>
          <a:bodyPr/>
          <a:lstStyle/>
          <a:p>
            <a:r>
              <a:rPr lang="zh-CN" altLang="en-US" dirty="0"/>
              <a:t>优化算法：随机梯度下降</a:t>
            </a:r>
          </a:p>
        </p:txBody>
      </p:sp>
      <p:pic>
        <p:nvPicPr>
          <p:cNvPr id="5" name="图片 4">
            <a:extLst>
              <a:ext uri="{FF2B5EF4-FFF2-40B4-BE49-F238E27FC236}">
                <a16:creationId xmlns:a16="http://schemas.microsoft.com/office/drawing/2014/main" id="{898B4583-A83E-42E5-8744-17E5679B3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03" y="1752601"/>
            <a:ext cx="5622970" cy="3581400"/>
          </a:xfrm>
          <a:prstGeom prst="rect">
            <a:avLst/>
          </a:prstGeom>
        </p:spPr>
      </p:pic>
      <p:pic>
        <p:nvPicPr>
          <p:cNvPr id="1026" name="Picture 2" descr="Related image">
            <a:extLst>
              <a:ext uri="{FF2B5EF4-FFF2-40B4-BE49-F238E27FC236}">
                <a16:creationId xmlns:a16="http://schemas.microsoft.com/office/drawing/2014/main" id="{4DEC83C7-8256-45F8-9D59-5B9FD7133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4548188" cy="240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60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优化算法：</a:t>
            </a:r>
            <a:br>
              <a:rPr lang="en-US" altLang="zh-CN" sz="3200" dirty="0"/>
            </a:br>
            <a:r>
              <a:rPr lang="zh-CN" altLang="en-US" sz="3200" dirty="0"/>
              <a:t>小批量随机梯度下降 </a:t>
            </a:r>
            <a:r>
              <a:rPr lang="en-US" altLang="zh-CN" sz="3200" dirty="0" err="1"/>
              <a:t>MiniBatch</a:t>
            </a:r>
            <a:endParaRPr lang="zh-CN" altLang="en-US" sz="3200"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选取</a:t>
                </a:r>
                <a14:m>
                  <m:oMath xmlns:m="http://schemas.openxmlformats.org/officeDocument/2006/math">
                    <m:r>
                      <a:rPr lang="en-US" altLang="zh-CN" b="0" i="1" dirty="0" smtClean="0">
                        <a:latin typeface="Cambria Math" panose="02040503050406030204" pitchFamily="18" charset="0"/>
                      </a:rPr>
                      <m:t>𝐾</m:t>
                    </m:r>
                  </m:oMath>
                </a14:m>
                <a:r>
                  <a:rPr lang="zh-CN" altLang="en-US" dirty="0"/>
                  <a:t>个训练样本</a:t>
                </a:r>
                <a14:m>
                  <m:oMath xmlns:m="http://schemas.openxmlformats.org/officeDocument/2006/math">
                    <m:r>
                      <m:rPr>
                        <m:lit/>
                      </m:rPr>
                      <a:rPr lang="en-US" altLang="zh-CN" i="1" dirty="0">
                        <a:latin typeface="Cambria Math" panose="02040503050406030204" pitchFamily="18" charset="0"/>
                      </a:rPr>
                      <m:t>{</m:t>
                    </m:r>
                    <m:sSup>
                      <m:sSupPr>
                        <m:ctrlPr>
                          <a:rPr lang="en-US" altLang="zh-CN" i="1" dirty="0" smtClean="0">
                            <a:latin typeface="Cambria Math" panose="02040503050406030204" pitchFamily="18" charset="0"/>
                          </a:rPr>
                        </m:ctrlPr>
                      </m:sSupPr>
                      <m:e>
                        <m:r>
                          <m:rPr>
                            <m:sty m:val="p"/>
                          </m:rPr>
                          <a:rPr lang="en-US" altLang="zh-CN" i="0" dirty="0" err="1">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m:rPr>
                            <m:sty m:val="p"/>
                          </m:rPr>
                          <a:rPr lang="en-US" altLang="zh-CN" i="0" dirty="0">
                            <a:latin typeface="Cambria Math" panose="02040503050406030204" pitchFamily="18" charset="0"/>
                          </a:rPr>
                          <m:t>y</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sSubSup>
                      <m:sSubSupPr>
                        <m:ctrlPr>
                          <a:rPr lang="en-US" altLang="zh-CN" i="1" dirty="0">
                            <a:latin typeface="Cambria Math" panose="02040503050406030204" pitchFamily="18" charset="0"/>
                          </a:rPr>
                        </m:ctrlPr>
                      </m:sSubSupPr>
                      <m:e>
                        <m:r>
                          <m:rPr>
                            <m:lit/>
                          </m:rPr>
                          <a:rPr lang="en-US" altLang="zh-CN" i="1" dirty="0">
                            <a:latin typeface="Cambria Math" panose="02040503050406030204" pitchFamily="18" charset="0"/>
                          </a:rPr>
                          <m:t>}</m:t>
                        </m:r>
                      </m:e>
                      <m:sub>
                        <m:r>
                          <a:rPr lang="en-US" altLang="zh-CN" b="0" i="1" dirty="0" smtClean="0">
                            <a:latin typeface="Cambria Math" panose="02040503050406030204" pitchFamily="18" charset="0"/>
                          </a:rPr>
                          <m:t>𝑘</m:t>
                        </m:r>
                        <m:r>
                          <a:rPr lang="en-US" altLang="zh-CN" i="1" dirty="0">
                            <a:latin typeface="Cambria Math" panose="02040503050406030204" pitchFamily="18" charset="0"/>
                          </a:rPr>
                          <m:t>=1</m:t>
                        </m:r>
                      </m:sub>
                      <m:sup>
                        <m:r>
                          <m:rPr>
                            <m:sty m:val="p"/>
                          </m:rPr>
                          <a:rPr lang="en-US" altLang="zh-CN" i="1" dirty="0">
                            <a:latin typeface="Cambria Math" panose="02040503050406030204" pitchFamily="18" charset="0"/>
                          </a:rPr>
                          <m:t>K</m:t>
                        </m:r>
                      </m:sup>
                    </m:sSubSup>
                  </m:oMath>
                </a14:m>
                <a:r>
                  <a:rPr lang="zh-CN" altLang="en-US" b="0" dirty="0"/>
                  <a:t>，计算偏导数</a:t>
                </a:r>
                <a:endParaRPr lang="en-US" altLang="zh-CN" b="0" dirty="0"/>
              </a:p>
              <a:p>
                <a:endParaRPr lang="en-US" altLang="zh-CN" dirty="0"/>
              </a:p>
              <a:p>
                <a:r>
                  <a:rPr lang="zh-CN" altLang="en-US" b="0" dirty="0"/>
                  <a:t>定义梯度</a:t>
                </a:r>
                <a:endParaRPr lang="en-US" altLang="zh-CN" b="0" dirty="0"/>
              </a:p>
              <a:p>
                <a:endParaRPr lang="en-US" altLang="zh-CN" dirty="0"/>
              </a:p>
              <a:p>
                <a:endParaRPr lang="en-US" altLang="zh-CN" dirty="0"/>
              </a:p>
              <a:p>
                <a:r>
                  <a:rPr lang="zh-CN" altLang="en-US" dirty="0"/>
                  <a:t>更新参数</a:t>
                </a:r>
                <a:endParaRPr lang="en-US" altLang="zh-CN" dirty="0"/>
              </a:p>
              <a:p>
                <a:pPr marL="0" indent="0">
                  <a:buNone/>
                </a:pPr>
                <a:endParaRPr lang="en-US" altLang="zh-CN" dirty="0"/>
              </a:p>
              <a:p>
                <a:pPr marL="0" indent="0">
                  <a:buNone/>
                </a:pPr>
                <a:r>
                  <a:rPr lang="zh-CN" altLang="en-US" dirty="0"/>
                  <a:t>其中</a:t>
                </a:r>
                <a:r>
                  <a:rPr lang="en-US" altLang="zh-CN" dirty="0"/>
                  <a:t>α &gt; 0</a:t>
                </a:r>
                <a:r>
                  <a:rPr lang="zh-CN" altLang="en-US" dirty="0"/>
                  <a:t>为学习率</a:t>
                </a:r>
                <a:endParaRPr lang="en-US" altLang="zh-CN" dirty="0"/>
              </a:p>
              <a:p>
                <a:endParaRPr lang="en-US" altLang="zh-CN" b="0"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852" t="-741" b="-4568"/>
                </a:stretch>
              </a:blipFill>
            </p:spPr>
            <p:txBody>
              <a:bodyPr/>
              <a:lstStyle/>
              <a:p>
                <a:r>
                  <a:rPr lang="zh-CN" altLang="en-US">
                    <a:noFill/>
                  </a:rPr>
                  <a:t> </a:t>
                </a:r>
              </a:p>
            </p:txBody>
          </p:sp>
        </mc:Fallback>
      </mc:AlternateContent>
      <p:sp>
        <p:nvSpPr>
          <p:cNvPr id="6" name="文本框 5"/>
          <p:cNvSpPr txBox="1"/>
          <p:nvPr/>
        </p:nvSpPr>
        <p:spPr>
          <a:xfrm>
            <a:off x="5943600" y="3716001"/>
            <a:ext cx="2971800" cy="1569660"/>
          </a:xfrm>
          <a:prstGeom prst="rect">
            <a:avLst/>
          </a:prstGeom>
          <a:noFill/>
        </p:spPr>
        <p:txBody>
          <a:bodyPr wrap="square" rtlCol="0">
            <a:spAutoFit/>
          </a:bodyPr>
          <a:lstStyle/>
          <a:p>
            <a:r>
              <a:rPr lang="zh-CN" altLang="en-US" sz="2400" dirty="0">
                <a:solidFill>
                  <a:srgbClr val="FF0000"/>
                </a:solidFill>
              </a:rPr>
              <a:t>几个关键因素：</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小批量样本数量</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梯度</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学习率</a:t>
            </a:r>
          </a:p>
        </p:txBody>
      </p:sp>
      <p:pic>
        <p:nvPicPr>
          <p:cNvPr id="8" name="图片 7">
            <a:extLst>
              <a:ext uri="{FF2B5EF4-FFF2-40B4-BE49-F238E27FC236}">
                <a16:creationId xmlns:a16="http://schemas.microsoft.com/office/drawing/2014/main" id="{FB381FD5-6A1D-4C78-8CC9-9B8DC5549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77" y="2090170"/>
            <a:ext cx="4851245" cy="902161"/>
          </a:xfrm>
          <a:prstGeom prst="rect">
            <a:avLst/>
          </a:prstGeom>
        </p:spPr>
      </p:pic>
      <p:pic>
        <p:nvPicPr>
          <p:cNvPr id="10" name="图片 9">
            <a:extLst>
              <a:ext uri="{FF2B5EF4-FFF2-40B4-BE49-F238E27FC236}">
                <a16:creationId xmlns:a16="http://schemas.microsoft.com/office/drawing/2014/main" id="{28283C86-F00A-4AD5-8248-02B3E444B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688080"/>
            <a:ext cx="1570740" cy="503822"/>
          </a:xfrm>
          <a:prstGeom prst="rect">
            <a:avLst/>
          </a:prstGeom>
        </p:spPr>
      </p:pic>
      <p:pic>
        <p:nvPicPr>
          <p:cNvPr id="12" name="图片 11">
            <a:extLst>
              <a:ext uri="{FF2B5EF4-FFF2-40B4-BE49-F238E27FC236}">
                <a16:creationId xmlns:a16="http://schemas.microsoft.com/office/drawing/2014/main" id="{222E325D-4EDA-4321-9CC6-64F56FE950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8324" y="5029200"/>
            <a:ext cx="1888275" cy="397977"/>
          </a:xfrm>
          <a:prstGeom prst="rect">
            <a:avLst/>
          </a:prstGeom>
        </p:spPr>
      </p:pic>
    </p:spTree>
    <p:extLst>
      <p:ext uri="{BB962C8B-B14F-4D97-AF65-F5344CB8AC3E}">
        <p14:creationId xmlns:p14="http://schemas.microsoft.com/office/powerpoint/2010/main" val="6842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6A0AE-BE40-44C9-80B1-209693B8B5BE}"/>
              </a:ext>
            </a:extLst>
          </p:cNvPr>
          <p:cNvSpPr>
            <a:spLocks noGrp="1"/>
          </p:cNvSpPr>
          <p:nvPr>
            <p:ph type="title"/>
          </p:nvPr>
        </p:nvSpPr>
        <p:spPr/>
        <p:txBody>
          <a:bodyPr/>
          <a:lstStyle/>
          <a:p>
            <a:r>
              <a:rPr lang="zh-CN" altLang="en-US" dirty="0"/>
              <a:t>学习率的影响</a:t>
            </a:r>
          </a:p>
        </p:txBody>
      </p:sp>
      <p:pic>
        <p:nvPicPr>
          <p:cNvPr id="1026" name="Picture 2" descr="Goldilocks of learning rates">
            <a:extLst>
              <a:ext uri="{FF2B5EF4-FFF2-40B4-BE49-F238E27FC236}">
                <a16:creationId xmlns:a16="http://schemas.microsoft.com/office/drawing/2014/main" id="{7829B761-E8E8-473B-9375-8B6C49DA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458200" cy="32804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5F1D3F0-8198-4BA2-BC3E-A574D79D33E7}"/>
              </a:ext>
            </a:extLst>
          </p:cNvPr>
          <p:cNvSpPr/>
          <p:nvPr/>
        </p:nvSpPr>
        <p:spPr>
          <a:xfrm>
            <a:off x="435429" y="5943600"/>
            <a:ext cx="4572000" cy="307777"/>
          </a:xfrm>
          <a:prstGeom prst="rect">
            <a:avLst/>
          </a:prstGeom>
        </p:spPr>
        <p:txBody>
          <a:bodyPr>
            <a:spAutoFit/>
          </a:bodyPr>
          <a:lstStyle/>
          <a:p>
            <a:r>
              <a:rPr lang="en-US" altLang="zh-CN" sz="1400" dirty="0">
                <a:hlinkClick r:id="rId3"/>
              </a:rPr>
              <a:t>https://www.jeremyjordan.me/nn-learning-rate/</a:t>
            </a:r>
            <a:endParaRPr lang="zh-CN" altLang="en-US" sz="1400" dirty="0"/>
          </a:p>
        </p:txBody>
      </p:sp>
    </p:spTree>
    <p:extLst>
      <p:ext uri="{BB962C8B-B14F-4D97-AF65-F5344CB8AC3E}">
        <p14:creationId xmlns:p14="http://schemas.microsoft.com/office/powerpoint/2010/main" val="30531988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19965</TotalTime>
  <Words>1838</Words>
  <Application>Microsoft Office PowerPoint</Application>
  <PresentationFormat>全屏显示(4:3)</PresentationFormat>
  <Paragraphs>304</Paragraphs>
  <Slides>54</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54</vt:i4>
      </vt:variant>
    </vt:vector>
  </HeadingPairs>
  <TitlesOfParts>
    <vt:vector size="66" baseType="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网络优化与正则化</vt:lpstr>
      <vt:lpstr>机器学习的矛与盾</vt:lpstr>
      <vt:lpstr>网络优化</vt:lpstr>
      <vt:lpstr>网络优化的难点</vt:lpstr>
      <vt:lpstr>高维空间的非凸优化问题</vt:lpstr>
      <vt:lpstr>VISUALIZING THE LOSS LANDSCAPE OF NEURAL NETS</vt:lpstr>
      <vt:lpstr>优化算法：随机梯度下降</vt:lpstr>
      <vt:lpstr>优化算法： 小批量随机梯度下降 MiniBatch</vt:lpstr>
      <vt:lpstr>学习率的影响</vt:lpstr>
      <vt:lpstr>批量大小的影响</vt:lpstr>
      <vt:lpstr>如何改进？</vt:lpstr>
      <vt:lpstr>学习率衰减 </vt:lpstr>
      <vt:lpstr>学习率衰减</vt:lpstr>
      <vt:lpstr>学习率衰减</vt:lpstr>
      <vt:lpstr>学习率衰减</vt:lpstr>
      <vt:lpstr>Cyclical Learning Rates</vt:lpstr>
      <vt:lpstr>Cyclical Learning Rates</vt:lpstr>
      <vt:lpstr>Others</vt:lpstr>
      <vt:lpstr>梯度方向优化</vt:lpstr>
      <vt:lpstr>梯度方向优化</vt:lpstr>
      <vt:lpstr>梯度方向优化+自适应学习率</vt:lpstr>
      <vt:lpstr>优化</vt:lpstr>
      <vt:lpstr>梯度截断</vt:lpstr>
      <vt:lpstr>小结</vt:lpstr>
      <vt:lpstr>参数初始化/数据预处理</vt:lpstr>
      <vt:lpstr>参数初始化</vt:lpstr>
      <vt:lpstr>参数初始化</vt:lpstr>
      <vt:lpstr>数据预处理</vt:lpstr>
      <vt:lpstr> 数据归一化对梯度的影响</vt:lpstr>
      <vt:lpstr>逐层归一化</vt:lpstr>
      <vt:lpstr>逐层归一化</vt:lpstr>
      <vt:lpstr>批量归一化</vt:lpstr>
      <vt:lpstr>层归一化</vt:lpstr>
      <vt:lpstr>超参数优化</vt:lpstr>
      <vt:lpstr>超参数优化</vt:lpstr>
      <vt:lpstr>超参数优化</vt:lpstr>
      <vt:lpstr>超参数优化</vt:lpstr>
      <vt:lpstr>网络正则化</vt:lpstr>
      <vt:lpstr>重新思考泛化性</vt:lpstr>
      <vt:lpstr>正则化（regularization）</vt:lpstr>
      <vt:lpstr>正则化</vt:lpstr>
      <vt:lpstr>ℓ_1和ℓ_2正则化</vt:lpstr>
      <vt:lpstr>神经网络示例</vt:lpstr>
      <vt:lpstr>神经网络示例</vt:lpstr>
      <vt:lpstr>提前停止</vt:lpstr>
      <vt:lpstr>权重衰减（Weight Decay）</vt:lpstr>
      <vt:lpstr>丢弃法（Dropout Method）</vt:lpstr>
      <vt:lpstr>Dropout意义</vt:lpstr>
      <vt:lpstr>循环神经网络上的丢弃法</vt:lpstr>
      <vt:lpstr>变分Dropout</vt:lpstr>
      <vt:lpstr>数据增强（Data Augmentation）</vt:lpstr>
      <vt:lpstr>标签平滑（Label Smoothing）</vt:lpstr>
      <vt:lpstr>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1857</cp:revision>
  <dcterms:created xsi:type="dcterms:W3CDTF">2009-03-19T21:17:53Z</dcterms:created>
  <dcterms:modified xsi:type="dcterms:W3CDTF">2019-09-15T07:50:33Z</dcterms:modified>
</cp:coreProperties>
</file>